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4" r:id="rId2"/>
    <p:sldMasterId id="2147483660" r:id="rId3"/>
    <p:sldMasterId id="2147483666" r:id="rId4"/>
    <p:sldMasterId id="2147483672" r:id="rId5"/>
    <p:sldMasterId id="2147483678" r:id="rId6"/>
  </p:sldMasterIdLst>
  <p:notesMasterIdLst>
    <p:notesMasterId r:id="rId7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9" r:id="rId29"/>
    <p:sldId id="278" r:id="rId30"/>
    <p:sldId id="280" r:id="rId31"/>
    <p:sldId id="281" r:id="rId32"/>
    <p:sldId id="282" r:id="rId33"/>
    <p:sldId id="283" r:id="rId34"/>
    <p:sldId id="317" r:id="rId35"/>
    <p:sldId id="284" r:id="rId36"/>
    <p:sldId id="285" r:id="rId37"/>
    <p:sldId id="286" r:id="rId38"/>
    <p:sldId id="287" r:id="rId39"/>
    <p:sldId id="288" r:id="rId40"/>
    <p:sldId id="289" r:id="rId41"/>
    <p:sldId id="290" r:id="rId42"/>
    <p:sldId id="291" r:id="rId43"/>
    <p:sldId id="319" r:id="rId44"/>
    <p:sldId id="292" r:id="rId45"/>
    <p:sldId id="294" r:id="rId46"/>
    <p:sldId id="293" r:id="rId47"/>
    <p:sldId id="295" r:id="rId48"/>
    <p:sldId id="296" r:id="rId49"/>
    <p:sldId id="297" r:id="rId50"/>
    <p:sldId id="298" r:id="rId51"/>
    <p:sldId id="299" r:id="rId52"/>
    <p:sldId id="300" r:id="rId53"/>
    <p:sldId id="320" r:id="rId54"/>
    <p:sldId id="301" r:id="rId55"/>
    <p:sldId id="303" r:id="rId56"/>
    <p:sldId id="302" r:id="rId57"/>
    <p:sldId id="304" r:id="rId58"/>
    <p:sldId id="305" r:id="rId59"/>
    <p:sldId id="306" r:id="rId60"/>
    <p:sldId id="321" r:id="rId61"/>
    <p:sldId id="307" r:id="rId62"/>
    <p:sldId id="308" r:id="rId63"/>
    <p:sldId id="309" r:id="rId64"/>
    <p:sldId id="310" r:id="rId65"/>
    <p:sldId id="311" r:id="rId66"/>
    <p:sldId id="312" r:id="rId67"/>
    <p:sldId id="313" r:id="rId68"/>
    <p:sldId id="314" r:id="rId69"/>
    <p:sldId id="315" r:id="rId70"/>
    <p:sldId id="318" r:id="rId71"/>
    <p:sldId id="316" r:id="rId72"/>
  </p:sldIdLst>
  <p:sldSz cx="9144000" cy="6858000" type="screen4x3"/>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aragus" initials="A" lastIdx="74" clrIdx="0"/>
  <p:cmAuthor id="2" name="Grape Leave" initials="GL" lastIdx="20" clrIdx="1"/>
  <p:cmAuthor id="3" name="Manfred Stangassinger" initials="M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001"/>
    <a:srgbClr val="13A87C"/>
    <a:srgbClr val="800000"/>
    <a:srgbClr val="F6B3AC"/>
    <a:srgbClr val="B2221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90426" autoAdjust="0"/>
  </p:normalViewPr>
  <p:slideViewPr>
    <p:cSldViewPr>
      <p:cViewPr varScale="1">
        <p:scale>
          <a:sx n="79" d="100"/>
          <a:sy n="79" d="100"/>
        </p:scale>
        <p:origin x="15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5T15:41:08" idx="2">
    <p:pos x="5088" y="3135"/>
    <p:text>Evtl. noch eine Folie zu ergänzen:
Regelungen/Notenschnite für den Übertritt bei Schülerinnen und Schülern mit Deutsch als Zweitsprache 
vgl. Grundschulordnung §6 (6)?</p:text>
    <p:extLst mod="1">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7;uid-1616682278603;1;9;Asparagus;2;1;0;3;20;2021-03-25T14:41:08Z;4;38;{2BA5CCFE-8EA4-4FAE-C7AF-FB4EF6E35453};"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25T16:21:46" idx="34">
    <p:pos x="5041" y="1253"/>
    <p:text>Gendern: Schülerinnen und Schüler</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7;uid-1616682278603;1;9;Asparagus;2;1;0;3;20;2021-03-25T15:21:46Z;4;38;{A3555DD2-E143-20F4-9B7F-1C2C16EC2F91};" providerId="AD"/>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25T20:32:30" idx="37">
    <p:pos x="4915" y="1601"/>
    <p:text>Vorschlag: Weitere Informationen</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7;uid-1616700018490;1;9;Asparagus;2;1;0;3;20;2021-03-25T19:32:30Z;4;38;{FFEEC1CA-6038-FEE1-0CEF-C9C296946C53};" providerId="AD"/>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3-23T15:50:43" idx="13">
    <p:pos x="4122" y="3136"/>
    <p:text>Vorschlag: Schachtelsatz auflösen: 
Zum Halbjahr werden an staatlichen Realschulen in den Fächern Deutsch, Mathematik, und Englisch bedarfsorientiert leistungsdifferenzierte Intensivierungskurse für Schülerinnen und Schüler eingerichtet. Dabei geht es um Schülerinnen und Schüler, die zum Erreichen des Klassenziels zusätzlicher Unterstützung bedürfen bzw. für sehr leistungsstarke Schülerinnen und Schüler, bei denen ein aufsteigender Übertritt in die Jahrgangsstufe 6 des Gymnasiums angezeigt ist.</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7;uid-1616510413877;1;11;Grape Leave;2;1;0;3;20;2021-03-23T14:50:43Z;4;38;{F8F60E46-96EE-D1D3-3991-80FABB13F363};" providerId="AD"/>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0" y="0"/>
            <a:ext cx="2946346" cy="496491"/>
          </a:xfrm>
          <a:prstGeom prst="rect">
            <a:avLst/>
          </a:prstGeom>
        </p:spPr>
        <p:txBody>
          <a:bodyPr vert="horz" lIns="91440" tIns="45720" rIns="91440" bIns="45720" rtlCol="0"/>
          <a:lstStyle>
            <a:lvl1pPr algn="l">
              <a:defRPr sz="1200"/>
            </a:lvl1pPr>
          </a:lstStyle>
          <a:p>
            <a:pPr>
              <a:defRPr/>
            </a:pPr>
            <a:endParaRPr lang="de-DE"/>
          </a:p>
        </p:txBody>
      </p:sp>
      <p:sp>
        <p:nvSpPr>
          <p:cNvPr id="5" name="Datumsplatzhalter 2"/>
          <p:cNvSpPr>
            <a:spLocks noGrp="1"/>
          </p:cNvSpPr>
          <p:nvPr>
            <p:ph type="dt" idx="1"/>
          </p:nvPr>
        </p:nvSpPr>
        <p:spPr bwMode="auto">
          <a:xfrm>
            <a:off x="3851342" y="0"/>
            <a:ext cx="2946346" cy="496491"/>
          </a:xfrm>
          <a:prstGeom prst="rect">
            <a:avLst/>
          </a:prstGeom>
        </p:spPr>
        <p:txBody>
          <a:bodyPr vert="horz" lIns="91440" tIns="45720" rIns="91440" bIns="45720" rtlCol="0"/>
          <a:lstStyle>
            <a:lvl1pPr algn="r">
              <a:defRPr sz="1200"/>
            </a:lvl1pPr>
          </a:lstStyle>
          <a:p>
            <a:pPr>
              <a:defRPr/>
            </a:pPr>
            <a:fld id="{1E7BC0CF-51B2-4F4E-84DF-B05BCC37E0D8}" type="datetimeFigureOut">
              <a:rPr lang="de-DE"/>
              <a:t>26.10.2021</a:t>
            </a:fld>
            <a:endParaRPr lang="de-DE"/>
          </a:p>
        </p:txBody>
      </p:sp>
      <p:sp>
        <p:nvSpPr>
          <p:cNvPr id="6" name="Folienbildplatzhalter 3"/>
          <p:cNvSpPr>
            <a:spLocks noGrp="1" noRot="1" noChangeAspect="1"/>
          </p:cNvSpPr>
          <p:nvPr>
            <p:ph type="sldImg" idx="2"/>
          </p:nvPr>
        </p:nvSpPr>
        <p:spPr bwMode="auto">
          <a:xfrm>
            <a:off x="915988" y="744538"/>
            <a:ext cx="4967287" cy="37242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7" name="Notizenplatzhalter 4"/>
          <p:cNvSpPr>
            <a:spLocks noGrp="1"/>
          </p:cNvSpPr>
          <p:nvPr>
            <p:ph type="body" sz="quarter" idx="3"/>
          </p:nvPr>
        </p:nvSpPr>
        <p:spPr bwMode="auto">
          <a:xfrm>
            <a:off x="679927" y="4716661"/>
            <a:ext cx="5439410" cy="4468416"/>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ußzeilenplatzhalter 5"/>
          <p:cNvSpPr>
            <a:spLocks noGrp="1"/>
          </p:cNvSpPr>
          <p:nvPr>
            <p:ph type="ftr" sz="quarter" idx="4"/>
          </p:nvPr>
        </p:nvSpPr>
        <p:spPr bwMode="auto">
          <a:xfrm>
            <a:off x="0" y="9431599"/>
            <a:ext cx="2946346" cy="496491"/>
          </a:xfrm>
          <a:prstGeom prst="rect">
            <a:avLst/>
          </a:prstGeom>
        </p:spPr>
        <p:txBody>
          <a:bodyPr vert="horz" lIns="91440" tIns="45720" rIns="91440" bIns="45720" rtlCol="0" anchor="b"/>
          <a:lstStyle>
            <a:lvl1pPr algn="l">
              <a:defRPr sz="1200"/>
            </a:lvl1pPr>
          </a:lstStyle>
          <a:p>
            <a:pPr>
              <a:defRPr/>
            </a:pPr>
            <a:endParaRPr lang="de-DE"/>
          </a:p>
        </p:txBody>
      </p:sp>
      <p:sp>
        <p:nvSpPr>
          <p:cNvPr id="9" name="Foliennummernplatzhalter 6"/>
          <p:cNvSpPr>
            <a:spLocks noGrp="1"/>
          </p:cNvSpPr>
          <p:nvPr>
            <p:ph type="sldNum" sz="quarter" idx="5"/>
          </p:nvPr>
        </p:nvSpPr>
        <p:spPr bwMode="auto">
          <a:xfrm>
            <a:off x="3851342" y="9431599"/>
            <a:ext cx="2946346" cy="496491"/>
          </a:xfrm>
          <a:prstGeom prst="rect">
            <a:avLst/>
          </a:prstGeom>
        </p:spPr>
        <p:txBody>
          <a:bodyPr vert="horz" lIns="91440" tIns="45720" rIns="91440" bIns="45720" rtlCol="0" anchor="b"/>
          <a:lstStyle>
            <a:lvl1pPr algn="r">
              <a:defRPr sz="1200"/>
            </a:lvl1pPr>
          </a:lstStyle>
          <a:p>
            <a:pPr>
              <a:defRPr/>
            </a:pPr>
            <a:fld id="{938E1ED3-0D2C-49D4-9CE0-C0C5FCF8079B}"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a:t>Willkommen und allgemeine Einführung</a:t>
            </a:r>
            <a:endParaRPr/>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0</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38E1ED3-0D2C-49D4-9CE0-C0C5FCF8079B}" type="slidenum">
              <a:rPr lang="de-DE" smtClean="0"/>
              <a:t>48</a:t>
            </a:fld>
            <a:endParaRPr lang="de-DE"/>
          </a:p>
        </p:txBody>
      </p:sp>
    </p:spTree>
    <p:extLst>
      <p:ext uri="{BB962C8B-B14F-4D97-AF65-F5344CB8AC3E}">
        <p14:creationId xmlns:p14="http://schemas.microsoft.com/office/powerpoint/2010/main" val="26675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b="0">
                <a:solidFill>
                  <a:srgbClr val="E63423"/>
                </a:solidFill>
              </a:rPr>
              <a:t>An der Realschule erhalten Schülerinnen und Schüler eine fundierte Allgemeinbildung, bei der Theorie und Praxis eng miteinander verzahnt sind.</a:t>
            </a:r>
            <a:endParaRPr/>
          </a:p>
          <a:p>
            <a:pPr marL="0" marR="0" lvl="0" indent="0" algn="l" defTabSz="914400">
              <a:lnSpc>
                <a:spcPct val="100000"/>
              </a:lnSpc>
              <a:spcBef>
                <a:spcPts val="0"/>
              </a:spcBef>
              <a:spcAft>
                <a:spcPts val="0"/>
              </a:spcAft>
              <a:buClrTx/>
              <a:buSzTx/>
              <a:buFontTx/>
              <a:buNone/>
              <a:defRPr/>
            </a:pPr>
            <a:r>
              <a:rPr lang="de-DE" b="0">
                <a:solidFill>
                  <a:srgbClr val="E63423"/>
                </a:solidFill>
              </a:rPr>
              <a:t/>
            </a:r>
            <a:br>
              <a:rPr lang="de-DE" b="0">
                <a:solidFill>
                  <a:srgbClr val="E63423"/>
                </a:solidFill>
              </a:rPr>
            </a:br>
            <a:r>
              <a:rPr lang="de-DE" b="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49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lang="de-DE" dirty="0"/>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50</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 </a:t>
            </a:r>
            <a:endParaRPr/>
          </a:p>
          <a:p>
            <a:pPr>
              <a:defRPr/>
            </a:pPr>
            <a:endParaRPr lang="de-DE"/>
          </a:p>
          <a:p>
            <a:pPr>
              <a:defRPr/>
            </a:pPr>
            <a:r>
              <a:rPr lang="de-DE"/>
              <a:t>Wie an der Realschule gilt auch am Gymnasium das bisher ungewohnte Fachlehrerprinzip, das für manche Schülerinnen und Schüler anfangs eine Herausforderung darstellt. Die Klassenleiterin oder der Klassenleiter ist aber stets zentrale/-r Ansprechpartner/-in für die Schüler/-innen und Eltern, der/die insbesondere in den ersten Jahren am Gymnasium möglichst viele Stunden in der Klasse unterrichtet.</a:t>
            </a:r>
            <a:endParaRPr/>
          </a:p>
          <a:p>
            <a:pPr>
              <a:defRPr/>
            </a:pPr>
            <a:endParaRPr lang="de-DE"/>
          </a:p>
          <a:p>
            <a:pPr>
              <a:defRPr/>
            </a:pPr>
            <a:r>
              <a:rPr lang="de-DE"/>
              <a:t>Im Zusammenhang mit dem hohen Stoffumfang steigt auch das Lerntempo stetig an und ist bereits zu Beginn der Schullaufbahn am Gymnasium deutlich höher als an der Grundschule. Um diese Umstellung zu erleichtern, sind in der Unterstufe Intensivierungsstunden in den Kernfächern Deutsch, Mathematik und 1. bzw. 2. Fremdsprache vorgesehen. Sie ermöglichen gezieltes Üben, Wiederholen und Vertiefen in kleineren Lerngruppen. Besonders Begabte können in diesem Rahmen zielgerichteter gefördert werden. Um auf individuelle Herausforderungen reagieren zu können, werden Förderkurse angeboten.</a:t>
            </a:r>
            <a:endParaRPr/>
          </a:p>
          <a:p>
            <a:pPr>
              <a:defRPr/>
            </a:pPr>
            <a:endParaRPr lang="de-DE"/>
          </a:p>
          <a:p>
            <a:pPr>
              <a:defRPr/>
            </a:pPr>
            <a:r>
              <a:rPr lang="de-DE"/>
              <a:t>Viele Aufgaben, die am Gymnasium eingeübt und geprüft werden, erfordern abstraktes Denken. Der Anteil an Transferaufgaben, bei denen Erlerntes auf neue Problemstellungen übertragen werden muss, steigt. Diese Anforderungen wachsen im Verlauf der Schulzeit ebenso wie der Anspruch an das selbstständige Lernen, Üben und Vertiefen. Schüler/-innen entwickeln diese Fähigkeiten von der 5. Jahrgangsstufe bis hin zum Abitur. Sie werden von den Lehrkräften dabei angeleitet und unterstützt.</a:t>
            </a:r>
            <a:endParaRPr/>
          </a:p>
          <a:p>
            <a:pPr>
              <a:defRPr/>
            </a:pPr>
            <a:endParaRPr lang="de-DE"/>
          </a:p>
          <a:p>
            <a:pPr>
              <a:defRPr/>
            </a:pPr>
            <a:r>
              <a:rPr lang="de-DE"/>
              <a:t>Zum Profil des Gymnasiums gehört die große Sprachenvielfalt im Fächerkanon. Neben vertieften Kenntnissen in der ersten Fremdsprache ist das Erlernen einer zweiten Fremdsprache am Gymnasium verpflichtend (ggf. Vergleich zur Realschule). Die allgemeine Hochschulreife ist in Bayern eng an den Erwerb der zweiten Fremdsprache gebunden. Darüber hinaus können sich die Schüler/-innen ab der 8. Jahrgangsstufe sogar für eine dritte Fremdsprache entscheiden und im Rahmen von Wahlunterricht häufig weitere Sprachen erlernen.</a:t>
            </a:r>
            <a:endParaRPr/>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51</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a:t>Erläuterung siehe Grafik; Möglichkeit, in der Mittelstufe Fächer zu belegen, die den Stärken und Interessen der Schüler/-innen entgegenkommen</a:t>
            </a:r>
            <a:endParaRPr/>
          </a:p>
          <a:p>
            <a:pPr>
              <a:defRPr/>
            </a:pPr>
            <a:endParaRPr lang="de-DE"/>
          </a:p>
          <a:p>
            <a:pPr>
              <a:defRPr/>
            </a:pPr>
            <a:r>
              <a:rPr lang="de-DE"/>
              <a:t>Hier eine kurze Erläuterung der neuen 11. Jahrgangsstufe („Überholspur“, individuelle Lernzeitverkürzung) möglich; deshalb 11. Jahrgangsstufe blasser dargestellt</a:t>
            </a:r>
            <a:endParaRPr/>
          </a:p>
          <a:p>
            <a:pPr>
              <a:defRPr/>
            </a:pPr>
            <a:endParaRPr lang="de-DE"/>
          </a:p>
          <a:p>
            <a:pPr>
              <a:defRPr/>
            </a:pPr>
            <a:r>
              <a:rPr lang="de-DE"/>
              <a:t>Betonung, dass in dieser Übersicht die Qualifikationsphase fehlt; keine Ausbildungsrichtungen mehr, sondern die Möglichkeit, sein eigenes Profil nach Neigungen und Begabungen zusammenzustellen; weitestgehend freie Wahl (Ausnahme: Fremdsprachen, die nicht erlernt wurden)</a:t>
            </a:r>
            <a:endParaRPr/>
          </a:p>
          <a:p>
            <a:pPr>
              <a:defRPr/>
            </a:pPr>
            <a:endParaRPr lang="de-DE"/>
          </a:p>
          <a:p>
            <a:pPr>
              <a:defRPr/>
            </a:pPr>
            <a:r>
              <a:rPr lang="de-DE"/>
              <a:t>Ggf. mündlich ergänzende Informationen über Gymnasien in der Umgebung, die diese Ausbildungsrichtungen anbieten</a:t>
            </a:r>
            <a:endParaRPr/>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52</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dirty="0">
                <a:solidFill>
                  <a:srgbClr val="000000"/>
                </a:solidFill>
              </a:rPr>
              <a:t>Hier möglicherweise Vorstellung der für die jeweilige Schulart </a:t>
            </a:r>
            <a:r>
              <a:rPr lang="de-DE" b="1" dirty="0">
                <a:solidFill>
                  <a:srgbClr val="000000"/>
                </a:solidFill>
              </a:rPr>
              <a:t>typischen</a:t>
            </a:r>
            <a:r>
              <a:rPr lang="de-DE" dirty="0">
                <a:solidFill>
                  <a:srgbClr val="000000"/>
                </a:solidFill>
              </a:rPr>
              <a:t> Abschlüsse durch die entsprechende Beratungslehrkraft</a:t>
            </a:r>
            <a:endParaRPr dirty="0"/>
          </a:p>
          <a:p>
            <a:pPr>
              <a:defRPr/>
            </a:pPr>
            <a:endParaRPr lang="de-DE" dirty="0">
              <a:solidFill>
                <a:srgbClr val="000000"/>
              </a:solidFill>
            </a:endParaRPr>
          </a:p>
          <a:p>
            <a:pPr>
              <a:defRPr/>
            </a:pPr>
            <a:r>
              <a:rPr lang="de-DE" dirty="0">
                <a:solidFill>
                  <a:srgbClr val="000000"/>
                </a:solidFill>
              </a:rPr>
              <a:t>Anhand dieser Grafik wird deutlich, dass man an jeder Schule nach dem erfolgreichen Absolvieren der 9. Klasse den erfolgreichen Mittelschulabschluss erhält und nach der bestandenen 10. Klasse den Mittleren Schulabschluss erwirbt. </a:t>
            </a:r>
            <a:endParaRPr dirty="0"/>
          </a:p>
          <a:p>
            <a:pPr>
              <a:defRPr/>
            </a:pPr>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eine Errungenschaft des Bayerischen Schulsystems, sind sie gleichwertig und ermöglichen immer wieder ein Weiterlernen für diejenigen Schüler, die das mögen. </a:t>
            </a:r>
            <a:br>
              <a:rPr lang="de-DE" dirty="0">
                <a:solidFill>
                  <a:srgbClr val="000000"/>
                </a:solidFill>
              </a:rPr>
            </a:br>
            <a:r>
              <a:rPr lang="de-DE" dirty="0">
                <a:solidFill>
                  <a:srgbClr val="000000"/>
                </a:solidFill>
              </a:rPr>
              <a:t>Schüler am Gymnasium gehen – wie Sie wissen – deutlich länger zur Schule und schließen mit der Allgemeinen Hochschulreife ab.</a:t>
            </a:r>
            <a:endParaRPr dirty="0"/>
          </a:p>
          <a:p>
            <a:pPr>
              <a:defRPr/>
            </a:pPr>
            <a:r>
              <a:rPr lang="de-DE" dirty="0">
                <a:solidFill>
                  <a:srgbClr val="000000"/>
                </a:solidFill>
              </a:rPr>
              <a:t>Die Vervollständigung der Möglichkeiten zeigt sich an der nächsten Folie:</a:t>
            </a:r>
            <a:br>
              <a:rPr lang="de-DE" dirty="0">
                <a:solidFill>
                  <a:srgbClr val="000000"/>
                </a:solidFill>
              </a:rPr>
            </a:br>
            <a:endParaRPr lang="de-DE" dirty="0">
              <a:solidFill>
                <a:srgbClr val="000000"/>
              </a:solidFill>
            </a:endParaRPr>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63</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dirty="0">
                <a:solidFill>
                  <a:srgbClr val="000000"/>
                </a:solidFill>
              </a:rPr>
              <a:t>Hier möglicherweise Vorstellung der für die jeweilige Schulart </a:t>
            </a:r>
            <a:r>
              <a:rPr lang="de-DE" b="1" dirty="0">
                <a:solidFill>
                  <a:srgbClr val="000000"/>
                </a:solidFill>
              </a:rPr>
              <a:t>typischen</a:t>
            </a:r>
            <a:r>
              <a:rPr lang="de-DE" dirty="0">
                <a:solidFill>
                  <a:srgbClr val="000000"/>
                </a:solidFill>
              </a:rPr>
              <a:t> Abschlüsse durch die entsprechende Beratungslehrkraft</a:t>
            </a:r>
            <a:endParaRPr dirty="0"/>
          </a:p>
          <a:p>
            <a:pPr>
              <a:defRPr/>
            </a:pPr>
            <a:endParaRPr lang="de-DE" dirty="0">
              <a:solidFill>
                <a:srgbClr val="000000"/>
              </a:solidFill>
            </a:endParaRPr>
          </a:p>
          <a:p>
            <a:pPr>
              <a:defRPr/>
            </a:pPr>
            <a:r>
              <a:rPr lang="de-DE" dirty="0">
                <a:solidFill>
                  <a:srgbClr val="000000"/>
                </a:solidFill>
              </a:rPr>
              <a:t>Anhand dieser Grafik wird deutlich, dass man an jeder Schule nach dem erfolgreichen Absolvieren der 9. Klasse den erfolgreichen Mittelschulabschluss erhält und nach der bestandenen 10. Klasse den Mittleren Schulabschluss erwirbt. </a:t>
            </a:r>
            <a:endParaRPr dirty="0"/>
          </a:p>
          <a:p>
            <a:pPr>
              <a:defRPr/>
            </a:pPr>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eine Errungenschaft des Bayerischen Schulsystems, sind sie gleichwertig und ermöglichen immer wieder ein Weiterlernen für diejenigen Schüler, die das mögen. </a:t>
            </a:r>
            <a:br>
              <a:rPr lang="de-DE" dirty="0">
                <a:solidFill>
                  <a:srgbClr val="000000"/>
                </a:solidFill>
              </a:rPr>
            </a:br>
            <a:r>
              <a:rPr lang="de-DE" dirty="0">
                <a:solidFill>
                  <a:srgbClr val="000000"/>
                </a:solidFill>
              </a:rPr>
              <a:t>Schüler am Gymnasium gehen – wie Sie wissen – deutlich länger zur Schule und schließen mit der Allgemeinen Hochschulreife ab.</a:t>
            </a:r>
            <a:endParaRPr dirty="0"/>
          </a:p>
          <a:p>
            <a:pPr>
              <a:defRPr/>
            </a:pPr>
            <a:r>
              <a:rPr lang="de-DE" dirty="0">
                <a:solidFill>
                  <a:srgbClr val="000000"/>
                </a:solidFill>
              </a:rPr>
              <a:t>Die Vervollständigung der Möglichkeiten zeigt sich an der nächsten Folie:</a:t>
            </a:r>
            <a:br>
              <a:rPr lang="de-DE" dirty="0">
                <a:solidFill>
                  <a:srgbClr val="000000"/>
                </a:solidFill>
              </a:rPr>
            </a:br>
            <a:endParaRPr lang="de-DE" dirty="0">
              <a:solidFill>
                <a:srgbClr val="000000"/>
              </a:solidFill>
            </a:endParaRPr>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64</a:t>
            </a:fld>
            <a:endParaRPr lang="de-DE"/>
          </a:p>
        </p:txBody>
      </p:sp>
    </p:spTree>
    <p:extLst>
      <p:ext uri="{BB962C8B-B14F-4D97-AF65-F5344CB8AC3E}">
        <p14:creationId xmlns:p14="http://schemas.microsoft.com/office/powerpoint/2010/main" val="121395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a:t/>
            </a:r>
            <a:br>
              <a:rPr lang="de-DE"/>
            </a:br>
            <a:endParaRPr lang="de-DE"/>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dirty="0"/>
              <a:t>Insbesondere in der 5. und 6. Klasse steht an der MS die Grundlegende Bildung – auch mit wiederholenden Themen im Vordergrund, damit eine gute Basis gelegt wird.</a:t>
            </a:r>
            <a:endParaRPr dirty="0"/>
          </a:p>
          <a:p>
            <a:pPr>
              <a:defRPr/>
            </a:pPr>
            <a:r>
              <a:rPr lang="de-DE" dirty="0"/>
              <a:t>Ab der 7. Klasse wird dies mit den berufsorientierenden Fächern </a:t>
            </a:r>
            <a:br>
              <a:rPr lang="de-DE" dirty="0"/>
            </a:br>
            <a:r>
              <a:rPr lang="de-DE" dirty="0"/>
              <a:t>- Ernährung und Soziales</a:t>
            </a:r>
            <a:br>
              <a:rPr lang="de-DE" dirty="0"/>
            </a:br>
            <a:r>
              <a:rPr lang="de-DE" dirty="0"/>
              <a:t>- Wirtschaft und Kommunikation</a:t>
            </a:r>
            <a:br>
              <a:rPr lang="de-DE" dirty="0"/>
            </a:br>
            <a:r>
              <a:rPr lang="de-DE" dirty="0"/>
              <a:t>- Technik </a:t>
            </a:r>
            <a:endParaRPr dirty="0"/>
          </a:p>
          <a:p>
            <a:pPr>
              <a:defRPr/>
            </a:pPr>
            <a:r>
              <a:rPr lang="de-DE"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dirty="0"/>
            </a:br>
            <a:r>
              <a:rPr lang="de-DE" b="1" dirty="0"/>
              <a:t>Soziales </a:t>
            </a:r>
            <a:r>
              <a:rPr lang="de-DE" dirty="0"/>
              <a:t>„Ein mediterranes Menü“, </a:t>
            </a:r>
            <a:br>
              <a:rPr lang="de-DE" dirty="0"/>
            </a:br>
            <a:r>
              <a:rPr lang="de-DE" b="1" dirty="0"/>
              <a:t>Wirtschaf</a:t>
            </a:r>
            <a:r>
              <a:rPr lang="de-DE" dirty="0"/>
              <a:t>t „Ein Werbekonzept für die gemeindlichen Vereine“ oder </a:t>
            </a:r>
            <a:br>
              <a:rPr lang="de-DE" dirty="0"/>
            </a:br>
            <a:r>
              <a:rPr lang="de-DE" b="1" dirty="0"/>
              <a:t>Technik</a:t>
            </a:r>
            <a:r>
              <a:rPr lang="de-DE" dirty="0"/>
              <a:t> „ein Ablagesystem für den eigenen Schreibtisch – zum strukturierten Lernen“. </a:t>
            </a:r>
            <a:br>
              <a:rPr lang="de-DE" dirty="0"/>
            </a:br>
            <a:r>
              <a:rPr lang="de-DE" dirty="0"/>
              <a:t>Diese Projektarbeiten sind für alle Regelschüler wie auch M-Schüler verpflichtend und Bestandteil der Abschlussprüfungen. </a:t>
            </a:r>
            <a:endParaRPr dirty="0"/>
          </a:p>
          <a:p>
            <a:pPr>
              <a:defRPr/>
            </a:pPr>
            <a:r>
              <a:rPr lang="de-DE" dirty="0"/>
              <a:t>Die dabei erworbenen Erfahrungen und Kenntnisse werden immer wieder verzahnt mit den Betriebspraktika, wodurch Schüler praxisnah und zielgerichtet auf eine Berufsausbildung vorbereitet werden.</a:t>
            </a:r>
            <a:br>
              <a:rPr lang="de-DE" dirty="0"/>
            </a:br>
            <a:r>
              <a:rPr lang="de-DE" dirty="0"/>
              <a:t>Spezialität Praxisklasse: „noch viel mehr Praktika und individuelle – auch sozialpädagogische – Betreuung“</a:t>
            </a:r>
            <a:endParaRPr dirty="0"/>
          </a:p>
          <a:p>
            <a:pPr>
              <a:defRPr/>
            </a:pPr>
            <a:endParaRPr lang="de-DE" dirty="0"/>
          </a:p>
          <a:p>
            <a:pPr marL="0" marR="0" lvl="0" indent="0" algn="l" defTabSz="914400">
              <a:lnSpc>
                <a:spcPct val="100000"/>
              </a:lnSpc>
              <a:spcBef>
                <a:spcPts val="0"/>
              </a:spcBef>
              <a:spcAft>
                <a:spcPts val="0"/>
              </a:spcAft>
              <a:buClrTx/>
              <a:buSzTx/>
              <a:buFontTx/>
              <a:buNone/>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endParaRPr dirty="0"/>
          </a:p>
          <a:p>
            <a:pPr>
              <a:defRPr/>
            </a:pPr>
            <a:endParaRPr lang="de-DE" dirty="0"/>
          </a:p>
        </p:txBody>
      </p:sp>
      <p:sp>
        <p:nvSpPr>
          <p:cNvPr id="6"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938E1ED3-0D2C-49D4-9CE0-C0C5FCF8079B}" type="slidenum">
              <a:rPr lang="de-DE" sz="1200" b="0" i="0" u="none" strike="noStrike" cap="none" spc="0">
                <a:ln>
                  <a:noFill/>
                </a:ln>
                <a:solidFill>
                  <a:prstClr val="black"/>
                </a:solidFill>
                <a:latin typeface="Calibri"/>
                <a:ea typeface="+mn-ea"/>
                <a:cs typeface="+mn-cs"/>
              </a:rPr>
              <a:t>26</a:t>
            </a:fld>
            <a:endParaRPr lang="de-DE" sz="1200" b="0" i="0" u="none" strike="noStrike" cap="none" spc="0">
              <a:ln>
                <a:noFill/>
              </a:ln>
              <a:solidFill>
                <a:prstClr val="black"/>
              </a:solidFill>
              <a:latin typeface="Calibri"/>
              <a:ea typeface="+mn-ea"/>
              <a:cs typeface="+mn-cs"/>
            </a:endParaRPr>
          </a:p>
        </p:txBody>
      </p:sp>
      <p:sp>
        <p:nvSpPr>
          <p:cNvPr id="7" name="Fußzeilenplatzhalter 4"/>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de-DE" sz="1200" b="0" i="0" u="none" strike="noStrike" cap="none" spc="0">
                <a:ln>
                  <a:noFill/>
                </a:ln>
                <a:solidFill>
                  <a:prstClr val="black"/>
                </a:solidFill>
                <a:latin typeface="Calibri"/>
                <a:ea typeface="+mn-ea"/>
                <a:cs typeface="+mn-cs"/>
              </a:rPr>
              <a:t>ändern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r>
              <a:rPr lang="de-DE"/>
              <a:t>Insbesondere in der 5. und 6. Klasse steht an der MS die Grundlegende Bildung – auch mit wiederholenden Themen im Vordergrund, damit eine gute Basis gelegt wird.</a:t>
            </a:r>
            <a:endParaRPr/>
          </a:p>
          <a:p>
            <a:pPr>
              <a:defRPr/>
            </a:pPr>
            <a:r>
              <a:rPr lang="de-DE"/>
              <a:t>Ab der 7. Klasse wird dies mit den berufsorientierenden Fächern </a:t>
            </a:r>
            <a:br>
              <a:rPr lang="de-DE"/>
            </a:br>
            <a:r>
              <a:rPr lang="de-DE"/>
              <a:t>- Ernährung und Soziales</a:t>
            </a:r>
            <a:br>
              <a:rPr lang="de-DE"/>
            </a:br>
            <a:r>
              <a:rPr lang="de-DE"/>
              <a:t>- Wirtschaft und Kommunikation</a:t>
            </a:r>
            <a:br>
              <a:rPr lang="de-DE"/>
            </a:br>
            <a:r>
              <a:rPr lang="de-DE"/>
              <a:t>- Technik </a:t>
            </a:r>
            <a:endParaRPr/>
          </a:p>
          <a:p>
            <a:pPr>
              <a:defRPr/>
            </a:pPr>
            <a:r>
              <a:rPr lang="de-DE"/>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a:br>
            <a:r>
              <a:rPr lang="de-DE" b="1"/>
              <a:t>Soziales </a:t>
            </a:r>
            <a:r>
              <a:rPr lang="de-DE"/>
              <a:t>„Ein mediterranes Menü“, </a:t>
            </a:r>
            <a:br>
              <a:rPr lang="de-DE"/>
            </a:br>
            <a:r>
              <a:rPr lang="de-DE" b="1"/>
              <a:t>Wirtschaf</a:t>
            </a:r>
            <a:r>
              <a:rPr lang="de-DE"/>
              <a:t>t „Ein Werbekonzept für die gemeindlichen Vereine“ oder </a:t>
            </a:r>
            <a:br>
              <a:rPr lang="de-DE"/>
            </a:br>
            <a:r>
              <a:rPr lang="de-DE" b="1"/>
              <a:t>Technik</a:t>
            </a:r>
            <a:r>
              <a:rPr lang="de-DE"/>
              <a:t> „ein Ablagesystem für den eigenen Schreibtisch – zum strukturierten Lernen“. </a:t>
            </a:r>
            <a:br>
              <a:rPr lang="de-DE"/>
            </a:br>
            <a:r>
              <a:rPr lang="de-DE"/>
              <a:t>Diese Projektarbeiten sind für alle Regelschüler wie auch M-Schüler verpflichtend und Bestandteil der Abschlussprüfungen. </a:t>
            </a:r>
            <a:endParaRPr/>
          </a:p>
          <a:p>
            <a:pPr>
              <a:defRPr/>
            </a:pPr>
            <a:r>
              <a:rPr lang="de-DE"/>
              <a:t>Die dabei erworbenen Erfahrungen und Kenntnisse werden immer wieder verzahnt mit den Betriebspraktika, wodurch Schüler praxisnah und zielgerichtet auf eine Berufsausbildung vorbereitet werden.</a:t>
            </a:r>
            <a:br>
              <a:rPr lang="de-DE"/>
            </a:br>
            <a:r>
              <a:rPr lang="de-DE"/>
              <a:t>Spezialität Praxisklasse: „noch viel mehr Praktika und individuelle – auch sozialpädagogische – Betreuung“</a:t>
            </a:r>
            <a:endParaRPr/>
          </a:p>
          <a:p>
            <a:pPr>
              <a:defRPr/>
            </a:pPr>
            <a:endParaRPr lang="de-DE"/>
          </a:p>
          <a:p>
            <a:pPr marL="0" marR="0" lvl="0" indent="0" algn="l" defTabSz="914400">
              <a:lnSpc>
                <a:spcPct val="100000"/>
              </a:lnSpc>
              <a:spcBef>
                <a:spcPts val="0"/>
              </a:spcBef>
              <a:spcAft>
                <a:spcPts val="0"/>
              </a:spcAft>
              <a:buClrTx/>
              <a:buSzTx/>
              <a:buFontTx/>
              <a:buNone/>
              <a:defRPr/>
            </a:pPr>
            <a:r>
              <a:rPr lang="de-DE"/>
              <a:t>Evtl. Hinweis auf Angebot zum gebundenen Ganztagsbetrieb als Alleinstellungsmerkmal in der Region</a:t>
            </a:r>
            <a:br>
              <a:rPr lang="de-DE"/>
            </a:br>
            <a:r>
              <a:rPr lang="de-DE"/>
              <a:t>(Individuelle Stärken der einzelnen Schulen, wie besondere Arbeitsgemeinschaften, Soziales Lernen, Auslandsfahrten u.v.m. entnehmen Sie bitte den Informationsabenden der einzelnen Mittelschulen)</a:t>
            </a:r>
            <a:endParaRPr/>
          </a:p>
          <a:p>
            <a:pPr>
              <a:defRPr/>
            </a:pPr>
            <a:endParaRPr lang="de-DE"/>
          </a:p>
        </p:txBody>
      </p:sp>
      <p:sp>
        <p:nvSpPr>
          <p:cNvPr id="6"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938E1ED3-0D2C-49D4-9CE0-C0C5FCF8079B}" type="slidenum">
              <a:rPr lang="de-DE" sz="1200" b="0" i="0" u="none" strike="noStrike" cap="none" spc="0">
                <a:ln>
                  <a:noFill/>
                </a:ln>
                <a:solidFill>
                  <a:prstClr val="black"/>
                </a:solidFill>
                <a:latin typeface="Calibri"/>
                <a:ea typeface="+mn-ea"/>
                <a:cs typeface="+mn-cs"/>
              </a:rPr>
              <a:t>27</a:t>
            </a:fld>
            <a:endParaRPr lang="de-DE" sz="1200" b="0" i="0" u="none" strike="noStrike" cap="none" spc="0">
              <a:ln>
                <a:noFill/>
              </a:ln>
              <a:solidFill>
                <a:prstClr val="black"/>
              </a:solidFill>
              <a:latin typeface="Calibri"/>
              <a:ea typeface="+mn-ea"/>
              <a:cs typeface="+mn-cs"/>
            </a:endParaRPr>
          </a:p>
        </p:txBody>
      </p:sp>
      <p:sp>
        <p:nvSpPr>
          <p:cNvPr id="7" name="Fußzeilenplatzhalter 4"/>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de-DE" sz="1200" b="0" i="0" u="none" strike="noStrike" cap="none" spc="0">
                <a:ln>
                  <a:noFill/>
                </a:ln>
                <a:solidFill>
                  <a:prstClr val="black"/>
                </a:solidFill>
                <a:latin typeface="Calibri"/>
                <a:ea typeface="+mn-ea"/>
                <a:cs typeface="+mn-cs"/>
              </a:rPr>
              <a:t>ändern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a:defRPr/>
            </a:pPr>
            <a:endParaRPr lang="de-DE" dirty="0"/>
          </a:p>
        </p:txBody>
      </p:sp>
      <p:sp>
        <p:nvSpPr>
          <p:cNvPr id="6"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938E1ED3-0D2C-49D4-9CE0-C0C5FCF8079B}" type="slidenum">
              <a:rPr lang="de-DE" sz="1200" b="0" i="0" u="none" strike="noStrike" cap="none" spc="0">
                <a:ln>
                  <a:noFill/>
                </a:ln>
                <a:solidFill>
                  <a:prstClr val="black"/>
                </a:solidFill>
                <a:latin typeface="Calibri"/>
                <a:ea typeface="+mn-ea"/>
                <a:cs typeface="+mn-cs"/>
              </a:rPr>
              <a:t>28</a:t>
            </a:fld>
            <a:endParaRPr lang="de-DE" sz="1200" b="0" i="0" u="none" strike="noStrike" cap="none" spc="0">
              <a:ln>
                <a:noFill/>
              </a:ln>
              <a:solidFill>
                <a:prstClr val="black"/>
              </a:solidFill>
              <a:latin typeface="Calibri"/>
              <a:ea typeface="+mn-ea"/>
              <a:cs typeface="+mn-cs"/>
            </a:endParaRPr>
          </a:p>
        </p:txBody>
      </p:sp>
      <p:sp>
        <p:nvSpPr>
          <p:cNvPr id="7" name="Fußzeilenplatzhalter 4"/>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de-DE" sz="1200" b="0" i="0" u="none" strike="noStrike" cap="none" spc="0">
                <a:ln>
                  <a:noFill/>
                </a:ln>
                <a:solidFill>
                  <a:prstClr val="black"/>
                </a:solidFill>
                <a:latin typeface="Calibri"/>
                <a:ea typeface="+mn-ea"/>
                <a:cs typeface="+mn-cs"/>
              </a:rPr>
              <a:t>ändern</a:t>
            </a:r>
            <a:endParaRPr/>
          </a:p>
        </p:txBody>
      </p:sp>
    </p:spTree>
    <p:extLst>
      <p:ext uri="{BB962C8B-B14F-4D97-AF65-F5344CB8AC3E}">
        <p14:creationId xmlns:p14="http://schemas.microsoft.com/office/powerpoint/2010/main" val="175501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38E1ED3-0D2C-49D4-9CE0-C0C5FCF8079B}" type="slidenum">
              <a:rPr lang="de-DE" smtClean="0"/>
              <a:t>29</a:t>
            </a:fld>
            <a:endParaRPr lang="de-DE"/>
          </a:p>
        </p:txBody>
      </p:sp>
    </p:spTree>
    <p:extLst>
      <p:ext uri="{BB962C8B-B14F-4D97-AF65-F5344CB8AC3E}">
        <p14:creationId xmlns:p14="http://schemas.microsoft.com/office/powerpoint/2010/main" val="384032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b="0" dirty="0">
                <a:solidFill>
                  <a:srgbClr val="E63423"/>
                </a:solidFill>
              </a:rPr>
              <a:t>An der Realschule erhalten Schülerinnen und Schüler eine fundierte Allgemeinbildung, bei der Theorie und Praxis eng miteinander verzahnt sind.</a:t>
            </a:r>
            <a:endParaRPr dirty="0"/>
          </a:p>
          <a:p>
            <a:pPr marL="0" marR="0" lvl="0" indent="0" algn="l" defTabSz="914400">
              <a:lnSpc>
                <a:spcPct val="100000"/>
              </a:lnSpc>
              <a:spcBef>
                <a:spcPts val="0"/>
              </a:spcBef>
              <a:spcAft>
                <a:spcPts val="0"/>
              </a:spcAft>
              <a:buClrTx/>
              <a:buSzTx/>
              <a:buFontTx/>
              <a:buNone/>
              <a:defRPr/>
            </a:pPr>
            <a:r>
              <a:rPr lang="de-DE" b="0" dirty="0">
                <a:solidFill>
                  <a:srgbClr val="E63423"/>
                </a:solidFill>
              </a:rPr>
              <a:t/>
            </a:r>
            <a:br>
              <a:rPr lang="de-DE" b="0" dirty="0">
                <a:solidFill>
                  <a:srgbClr val="E63423"/>
                </a:solidFill>
              </a:rPr>
            </a:br>
            <a:r>
              <a:rPr lang="de-DE" b="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39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b="0">
                <a:solidFill>
                  <a:srgbClr val="E63423"/>
                </a:solidFill>
              </a:rPr>
              <a:t>An der Realschule erhalten Schülerinnen und Schüler eine fundierte Allgemeinbildung, bei der Theorie und Praxis eng miteinander verzahnt sind.</a:t>
            </a:r>
            <a:endParaRPr/>
          </a:p>
          <a:p>
            <a:pPr marL="0" marR="0" lvl="0" indent="0" algn="l" defTabSz="914400">
              <a:lnSpc>
                <a:spcPct val="100000"/>
              </a:lnSpc>
              <a:spcBef>
                <a:spcPts val="0"/>
              </a:spcBef>
              <a:spcAft>
                <a:spcPts val="0"/>
              </a:spcAft>
              <a:buClrTx/>
              <a:buSzTx/>
              <a:buFontTx/>
              <a:buNone/>
              <a:defRPr/>
            </a:pPr>
            <a:r>
              <a:rPr lang="de-DE" b="0">
                <a:solidFill>
                  <a:srgbClr val="E63423"/>
                </a:solidFill>
              </a:rPr>
              <a:t/>
            </a:r>
            <a:br>
              <a:rPr lang="de-DE" b="0">
                <a:solidFill>
                  <a:srgbClr val="E63423"/>
                </a:solidFill>
              </a:rPr>
            </a:br>
            <a:r>
              <a:rPr lang="de-DE" b="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42</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lang="de-DE" dirty="0"/>
          </a:p>
        </p:txBody>
      </p:sp>
      <p:sp>
        <p:nvSpPr>
          <p:cNvPr id="6" name="Foliennummernplatzhalter 3"/>
          <p:cNvSpPr>
            <a:spLocks noGrp="1"/>
          </p:cNvSpPr>
          <p:nvPr>
            <p:ph type="sldNum" sz="quarter" idx="5"/>
          </p:nvPr>
        </p:nvSpPr>
        <p:spPr bwMode="auto"/>
        <p:txBody>
          <a:bodyPr/>
          <a:lstStyle/>
          <a:p>
            <a:pPr>
              <a:defRPr/>
            </a:pPr>
            <a:fld id="{938E1ED3-0D2C-49D4-9CE0-C0C5FCF8079B}" type="slidenum">
              <a:rPr lang="de-DE"/>
              <a:t>43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latin typeface="Arial"/>
                <a:cs typeface="Aria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bg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bg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bg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tx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bg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a:xfrm>
            <a:off x="8100392" y="6598500"/>
            <a:ext cx="666180" cy="187211"/>
          </a:xfrm>
          <a:prstGeom prst="rect">
            <a:avLst/>
          </a:prstGeom>
        </p:spPr>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 und Bild im Vollforma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Bildplatzhalter 4"/>
          <p:cNvSpPr>
            <a:spLocks noGrp="1"/>
          </p:cNvSpPr>
          <p:nvPr>
            <p:ph type="pic" sz="quarter" idx="11" hasCustomPrompt="1"/>
          </p:nvPr>
        </p:nvSpPr>
        <p:spPr bwMode="auto">
          <a:xfrm>
            <a:off x="0" y="908050"/>
            <a:ext cx="9144000" cy="5616575"/>
          </a:xfrm>
        </p:spPr>
        <p:txBody>
          <a:bodyPr/>
          <a:lstStyle>
            <a:lvl1pPr marL="0" indent="0">
              <a:buNone/>
              <a:defRPr/>
            </a:lvl1pPr>
          </a:lstStyle>
          <a:p>
            <a:pPr>
              <a:defRPr/>
            </a:pPr>
            <a:r>
              <a:rPr lang="de-DE"/>
              <a:t>Bild einfügen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Rechteck 12"/>
          <p:cNvSpPr/>
          <p:nvPr userDrawn="1"/>
        </p:nvSpPr>
        <p:spPr bwMode="auto">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5" name="Rechteck 5"/>
          <p:cNvSpPr/>
          <p:nvPr userDrawn="1"/>
        </p:nvSpPr>
        <p:spPr bwMode="auto">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6" name="Bildplatzhalter 28"/>
          <p:cNvSpPr>
            <a:spLocks noGrp="1"/>
          </p:cNvSpPr>
          <p:nvPr>
            <p:ph type="pic" sz="quarter" idx="16" hasCustomPrompt="1"/>
          </p:nvPr>
        </p:nvSpPr>
        <p:spPr bwMode="auto">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extrusionOk="0">
                <a:moveTo>
                  <a:pt x="378000" y="0"/>
                </a:moveTo>
                <a:lnTo>
                  <a:pt x="2519778" y="0"/>
                </a:lnTo>
                <a:lnTo>
                  <a:pt x="2141778" y="1512000"/>
                </a:lnTo>
                <a:lnTo>
                  <a:pt x="0" y="1512000"/>
                </a:lnTo>
                <a:close/>
              </a:path>
            </a:pathLst>
          </a:custGeom>
        </p:spPr>
        <p:txBody>
          <a:bodyPr wrap="square">
            <a:noAutofit/>
          </a:bodyPr>
          <a:lstStyle>
            <a:lvl1pPr marL="0" marR="0" indent="0" algn="l" defTabSz="914377">
              <a:lnSpc>
                <a:spcPts val="3400"/>
              </a:lnSpc>
              <a:spcBef>
                <a:spcPts val="0"/>
              </a:spcBef>
              <a:spcAft>
                <a:spcPts val="0"/>
              </a:spcAft>
              <a:buClr>
                <a:schemeClr val="tx2"/>
              </a:buClr>
              <a:buSzTx/>
              <a:buFont typeface="Wingdings 2"/>
              <a:buNone/>
              <a:defRPr sz="1200">
                <a:solidFill>
                  <a:schemeClr val="bg1"/>
                </a:solidFill>
              </a:defRPr>
            </a:lvl1pPr>
          </a:lstStyle>
          <a:p>
            <a:pPr marL="0" marR="0" lvl="0" indent="0" algn="l" defTabSz="914377">
              <a:lnSpc>
                <a:spcPts val="3400"/>
              </a:lnSpc>
              <a:spcBef>
                <a:spcPts val="0"/>
              </a:spcBef>
              <a:spcAft>
                <a:spcPts val="0"/>
              </a:spcAft>
              <a:buClr>
                <a:schemeClr val="tx2"/>
              </a:buClr>
              <a:buSzTx/>
              <a:buFont typeface="Wingdings 2"/>
              <a:buNone/>
              <a:defRPr/>
            </a:pPr>
            <a:r>
              <a:rPr lang="de-DE"/>
              <a:t>Bild durch Klicken</a:t>
            </a:r>
            <a:br>
              <a:rPr lang="de-DE"/>
            </a:br>
            <a:r>
              <a:rPr lang="de-DE"/>
              <a:t>hinzufügen</a:t>
            </a:r>
            <a:endParaRPr/>
          </a:p>
          <a:p>
            <a:pPr>
              <a:defRPr/>
            </a:pPr>
            <a:endParaRPr lang="de-DE"/>
          </a:p>
        </p:txBody>
      </p:sp>
      <p:sp>
        <p:nvSpPr>
          <p:cNvPr id="7" name="Rechteck 3"/>
          <p:cNvSpPr/>
          <p:nvPr userDrawn="1"/>
        </p:nvSpPr>
        <p:spPr bwMode="auto">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pic>
        <p:nvPicPr>
          <p:cNvPr id="8" name="Grafik 4" descr="Ein Bild, das Essen, Schild enthält.&#10;&#10;Automatisch generierte Beschreibung"/>
          <p:cNvPicPr>
            <a:picLocks noChangeAspect="1"/>
          </p:cNvPicPr>
          <p:nvPr userDrawn="1"/>
        </p:nvPicPr>
        <p:blipFill>
          <a:blip r:embed="rId2"/>
          <a:stretch/>
        </p:blipFill>
        <p:spPr bwMode="auto">
          <a:xfrm>
            <a:off x="396000" y="486653"/>
            <a:ext cx="2442602" cy="1312172"/>
          </a:xfrm>
          <a:prstGeom prst="rect">
            <a:avLst/>
          </a:prstGeom>
        </p:spPr>
      </p:pic>
      <p:sp>
        <p:nvSpPr>
          <p:cNvPr id="9" name="Textplatzhalter 14"/>
          <p:cNvSpPr>
            <a:spLocks noGrp="1"/>
          </p:cNvSpPr>
          <p:nvPr>
            <p:ph type="body" sz="quarter" idx="14"/>
          </p:nvPr>
        </p:nvSpPr>
        <p:spPr bwMode="auto">
          <a:xfrm>
            <a:off x="396000" y="2339640"/>
            <a:ext cx="5473700" cy="1080120"/>
          </a:xfrm>
        </p:spPr>
        <p:txBody>
          <a:bodyPr anchor="ctr" anchorCtr="0"/>
          <a:lstStyle>
            <a:lvl1pPr marL="0" indent="0">
              <a:buNone/>
              <a:defRPr sz="3000" b="1" i="0">
                <a:solidFill>
                  <a:schemeClr val="bg1"/>
                </a:solidFill>
                <a:latin typeface="Arial"/>
                <a:cs typeface="Arial"/>
              </a:defRPr>
            </a:lvl1pPr>
          </a:lstStyle>
          <a:p>
            <a:pPr lvl="0">
              <a:defRPr/>
            </a:pPr>
            <a:endParaRPr lang="de-DE"/>
          </a:p>
        </p:txBody>
      </p:sp>
      <p:sp>
        <p:nvSpPr>
          <p:cNvPr id="10" name="Textplatzhalter 20"/>
          <p:cNvSpPr>
            <a:spLocks noGrp="1"/>
          </p:cNvSpPr>
          <p:nvPr>
            <p:ph type="body" sz="quarter" idx="17" hasCustomPrompt="1"/>
          </p:nvPr>
        </p:nvSpPr>
        <p:spPr bwMode="auto">
          <a:xfrm>
            <a:off x="396000" y="3690000"/>
            <a:ext cx="5495925" cy="292500"/>
          </a:xfrm>
        </p:spPr>
        <p:txBody>
          <a:bodyPr/>
          <a:lstStyle>
            <a:lvl1pPr marL="0" indent="0">
              <a:lnSpc>
                <a:spcPct val="100000"/>
              </a:lnSpc>
              <a:buNone/>
              <a:defRPr sz="2000" b="1" i="0">
                <a:solidFill>
                  <a:schemeClr val="tx2"/>
                </a:solidFill>
                <a:latin typeface="Arial"/>
                <a:cs typeface="Arial"/>
              </a:defRPr>
            </a:lvl1pPr>
          </a:lstStyle>
          <a:p>
            <a:pPr lvl="0">
              <a:defRPr/>
            </a:pPr>
            <a:r>
              <a:rPr lang="de-DE"/>
              <a:t>Untertitel</a:t>
            </a:r>
            <a:endParaRPr/>
          </a:p>
        </p:txBody>
      </p:sp>
      <p:sp>
        <p:nvSpPr>
          <p:cNvPr id="11" name="Textplatzhalter 20"/>
          <p:cNvSpPr>
            <a:spLocks noGrp="1"/>
          </p:cNvSpPr>
          <p:nvPr>
            <p:ph type="body" sz="quarter" idx="18" hasCustomPrompt="1"/>
          </p:nvPr>
        </p:nvSpPr>
        <p:spPr bwMode="auto">
          <a:xfrm>
            <a:off x="6084888" y="3690000"/>
            <a:ext cx="2687637" cy="292500"/>
          </a:xfrm>
        </p:spPr>
        <p:txBody>
          <a:bodyPr/>
          <a:lstStyle>
            <a:lvl1pPr marL="0" indent="0" algn="r">
              <a:lnSpc>
                <a:spcPct val="100000"/>
              </a:lnSpc>
              <a:buNone/>
              <a:defRPr sz="2000" b="0" i="0">
                <a:solidFill>
                  <a:schemeClr val="tx2"/>
                </a:solidFill>
                <a:latin typeface="Arial"/>
                <a:cs typeface="Arial"/>
              </a:defRPr>
            </a:lvl1pPr>
          </a:lstStyle>
          <a:p>
            <a:pPr lvl="0">
              <a:defRPr/>
            </a:pPr>
            <a:r>
              <a:rPr lang="de-DE"/>
              <a:t>Ort, Datum</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8389937"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‹Nr.›</a:t>
            </a:fld>
            <a:endParaRPr lang="de-DE"/>
          </a:p>
        </p:txBody>
      </p:sp>
      <p:sp>
        <p:nvSpPr>
          <p:cNvPr id="6" name="Textplatzhalter 4"/>
          <p:cNvSpPr>
            <a:spLocks noGrp="1"/>
          </p:cNvSpPr>
          <p:nvPr>
            <p:ph type="body" sz="quarter" idx="11"/>
          </p:nvPr>
        </p:nvSpPr>
        <p:spPr bwMode="auto">
          <a:xfrm>
            <a:off x="395288" y="1052513"/>
            <a:ext cx="4068762" cy="504031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7" name="Bildplatzhalter 6"/>
          <p:cNvSpPr>
            <a:spLocks noGrp="1"/>
          </p:cNvSpPr>
          <p:nvPr>
            <p:ph type="pic" sz="quarter" idx="12" hasCustomPrompt="1"/>
          </p:nvPr>
        </p:nvSpPr>
        <p:spPr bwMode="auto">
          <a:xfrm>
            <a:off x="4679950" y="1124743"/>
            <a:ext cx="4105275" cy="4968081"/>
          </a:xfrm>
        </p:spPr>
        <p:txBody>
          <a:bodyPr/>
          <a:lstStyle>
            <a:lvl1pPr marL="0" indent="0">
              <a:buNone/>
              <a:defRPr/>
            </a:lvl1pPr>
          </a:lstStyle>
          <a:p>
            <a:pPr>
              <a:defRPr/>
            </a:pPr>
            <a:r>
              <a:rPr lang="de-DE"/>
              <a:t>Bild einfügen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3.xml"/><Relationship Id="rId7" Type="http://schemas.openxmlformats.org/officeDocument/2006/relationships/vmlDrawing" Target="../drawings/vmlDrawing3.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8.xml"/><Relationship Id="rId7" Type="http://schemas.openxmlformats.org/officeDocument/2006/relationships/vmlDrawing" Target="../drawings/vmlDrawing4.v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3.xml"/><Relationship Id="rId7" Type="http://schemas.openxmlformats.org/officeDocument/2006/relationships/vmlDrawing" Target="../drawings/vmlDrawing5.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8.xml"/><Relationship Id="rId7" Type="http://schemas.openxmlformats.org/officeDocument/2006/relationships/vmlDrawing" Target="../drawings/vmlDrawing6.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1069"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bg1"/>
                </a:solidFill>
                <a:latin typeface="Arial"/>
                <a:cs typeface="Arial"/>
              </a:rPr>
              <a:t>Schulberatungsstelle Obb.-Ost</a:t>
            </a:r>
            <a:endParaRPr/>
          </a:p>
        </p:txBody>
      </p:sp>
      <p:pic>
        <p:nvPicPr>
          <p:cNvPr id="13" name="Grafik 13"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377">
        <a:spcBef>
          <a:spcPts val="0"/>
        </a:spcBef>
        <a:buNone/>
        <a:defRPr sz="2000" b="1" i="0">
          <a:solidFill>
            <a:schemeClr val="tx2"/>
          </a:solidFill>
          <a:latin typeface="+mn-lt"/>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2093"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bg1"/>
                </a:solidFill>
                <a:latin typeface="Arial"/>
                <a:cs typeface="Arial"/>
              </a:rPr>
              <a:t>Schulberatungsstelle Obb.-Ost</a:t>
            </a:r>
            <a:endParaRPr/>
          </a:p>
        </p:txBody>
      </p:sp>
      <p:pic>
        <p:nvPicPr>
          <p:cNvPr id="13" name="Grafik 16"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ftr="0" dt="0"/>
  <p:txStyles>
    <p:titleStyle>
      <a:lvl1pPr algn="l" defTabSz="914377">
        <a:spcBef>
          <a:spcPts val="0"/>
        </a:spcBef>
        <a:buNone/>
        <a:defRPr sz="2000" b="1" i="0">
          <a:solidFill>
            <a:schemeClr val="tx2"/>
          </a:solidFill>
          <a:latin typeface="Arial"/>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3117"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bg1"/>
                </a:solidFill>
                <a:latin typeface="Arial"/>
                <a:cs typeface="Arial"/>
              </a:rPr>
              <a:t>Schulberatungsstelle Obb.-Ost</a:t>
            </a:r>
            <a:endParaRPr/>
          </a:p>
        </p:txBody>
      </p:sp>
      <p:pic>
        <p:nvPicPr>
          <p:cNvPr id="13" name="Grafik 16"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77">
        <a:spcBef>
          <a:spcPts val="0"/>
        </a:spcBef>
        <a:buNone/>
        <a:defRPr sz="2000" b="1" i="0">
          <a:solidFill>
            <a:schemeClr val="tx2"/>
          </a:solidFill>
          <a:latin typeface="Arial"/>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4141"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bg1"/>
                </a:solidFill>
                <a:latin typeface="Arial"/>
                <a:cs typeface="Arial"/>
              </a:rPr>
              <a:t>Schulberatungsstelle Obb.-Ost</a:t>
            </a:r>
            <a:endParaRPr/>
          </a:p>
        </p:txBody>
      </p:sp>
      <p:pic>
        <p:nvPicPr>
          <p:cNvPr id="13" name="Grafik 16"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14377">
        <a:spcBef>
          <a:spcPts val="0"/>
        </a:spcBef>
        <a:buNone/>
        <a:defRPr sz="2000" b="1" i="0">
          <a:solidFill>
            <a:schemeClr val="tx2"/>
          </a:solidFill>
          <a:latin typeface="Arial"/>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5165"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accent1"/>
                </a:solidFill>
                <a:latin typeface="Arial"/>
                <a:cs typeface="Arial"/>
              </a:rPr>
              <a:t>Schulberatungsstelle Obb.-Ost</a:t>
            </a:r>
            <a:endParaRPr/>
          </a:p>
        </p:txBody>
      </p:sp>
      <p:pic>
        <p:nvPicPr>
          <p:cNvPr id="13" name="Grafik 13"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defTabSz="914377">
        <a:spcBef>
          <a:spcPts val="0"/>
        </a:spcBef>
        <a:buNone/>
        <a:defRPr sz="2000" b="1" i="0">
          <a:solidFill>
            <a:schemeClr val="tx2"/>
          </a:solidFill>
          <a:latin typeface="+mn-lt"/>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bwMode="auto">
        <a:xfrm>
          <a:off x="0" y="0"/>
          <a:ext cx="0" cy="0"/>
          <a:chOff x="0" y="0"/>
          <a:chExt cx="0" cy="0"/>
        </a:xfrm>
      </p:grpSpPr>
      <p:sp>
        <p:nvSpPr>
          <p:cNvPr id="4" name="Rechteck 3"/>
          <p:cNvSpPr/>
          <p:nvPr userDrawn="1"/>
        </p:nvSpPr>
        <p:spPr bwMode="auto">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defRPr/>
            </a:pPr>
            <a:endParaRPr lang="de-DE" sz="1400" b="1">
              <a:solidFill>
                <a:schemeClr val="tx2"/>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6189" name="oleObj" r:id="rId8" imgW="635" imgH="635" progId="TCLayout.ActiveDocument.1">
                  <p:embed/>
                </p:oleObj>
              </mc:Choice>
              <mc:Fallback>
                <p:oleObj name="oleObj" r:id="rId8" imgW="635" imgH="635" progId="TCLayout.ActiveDocument.1">
                  <p:embed/>
                  <p:pic>
                    <p:nvPicPr>
                      <p:cNvPr id="5" name=""/>
                      <p:cNvPicPr/>
                      <p:nvPr/>
                    </p:nvPicPr>
                    <p:blipFill>
                      <a:blip r:embed="rId9"/>
                      <a:stretch/>
                    </p:blipFill>
                    <p:spPr bwMode="auto">
                      <a:xfrm>
                        <a:off x="1469" y="1594"/>
                        <a:ext cx="1465" cy="1587"/>
                      </a:xfrm>
                      <a:prstGeom prst="rect">
                        <a:avLst/>
                      </a:prstGeom>
                    </p:spPr>
                  </p:pic>
                </p:oleObj>
              </mc:Fallback>
            </mc:AlternateContent>
          </a:graphicData>
        </a:graphic>
      </p:graphicFrame>
      <p:sp>
        <p:nvSpPr>
          <p:cNvPr id="6" name="Titelplatzhalter 1"/>
          <p:cNvSpPr>
            <a:spLocks noGrp="1"/>
          </p:cNvSpPr>
          <p:nvPr>
            <p:ph type="title"/>
          </p:nvPr>
        </p:nvSpPr>
        <p:spPr bwMode="auto">
          <a:xfrm>
            <a:off x="395288" y="122754"/>
            <a:ext cx="6859481" cy="648000"/>
          </a:xfrm>
          <a:prstGeom prst="rect">
            <a:avLst/>
          </a:prstGeom>
        </p:spPr>
        <p:txBody>
          <a:bodyPr vert="horz" lIns="0" tIns="0" rIns="0" bIns="0" rtlCol="0" anchor="ctr">
            <a:noAutofit/>
          </a:bodyPr>
          <a:lstStyle/>
          <a:p>
            <a:pPr>
              <a:defRPr/>
            </a:pPr>
            <a:r>
              <a:rPr lang="de-DE"/>
              <a:t>Titelmasterformat durch Klicken bearbeiten</a:t>
            </a:r>
            <a:endParaRPr/>
          </a:p>
        </p:txBody>
      </p:sp>
      <p:sp>
        <p:nvSpPr>
          <p:cNvPr id="7" name="Textplatzhalter 2"/>
          <p:cNvSpPr>
            <a:spLocks noGrp="1"/>
          </p:cNvSpPr>
          <p:nvPr>
            <p:ph type="body" idx="1"/>
          </p:nvPr>
        </p:nvSpPr>
        <p:spPr bwMode="auto">
          <a:xfrm>
            <a:off x="395288" y="1045348"/>
            <a:ext cx="8402091" cy="5047477"/>
          </a:xfrm>
          <a:prstGeom prst="rect">
            <a:avLst/>
          </a:prstGeom>
        </p:spPr>
        <p:txBody>
          <a:bodyPr vert="horz" lIns="0" tIns="0" rIns="0" bIns="0" rtlCol="0" anchor="t" anchorCtr="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8" name="Rectangle 196"/>
          <p:cNvSpPr>
            <a:spLocks noChangeArrowheads="1"/>
          </p:cNvSpPr>
          <p:nvPr userDrawn="1"/>
        </p:nvSpPr>
        <p:spPr bwMode="auto">
          <a:xfrm>
            <a:off x="3059907" y="6524625"/>
            <a:ext cx="6084094" cy="333375"/>
          </a:xfrm>
          <a:prstGeom prst="rect">
            <a:avLst/>
          </a:prstGeom>
          <a:solidFill>
            <a:schemeClr val="accent4"/>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9" name="Rectangle 195"/>
          <p:cNvSpPr>
            <a:spLocks noChangeArrowheads="1"/>
          </p:cNvSpPr>
          <p:nvPr userDrawn="1"/>
        </p:nvSpPr>
        <p:spPr bwMode="auto">
          <a:xfrm>
            <a:off x="1" y="6526212"/>
            <a:ext cx="3059906" cy="331787"/>
          </a:xfrm>
          <a:prstGeom prst="rect">
            <a:avLst/>
          </a:prstGeom>
          <a:solidFill>
            <a:schemeClr val="accent3"/>
          </a:solidFill>
          <a:ln>
            <a:noFill/>
          </a:ln>
        </p:spPr>
        <p:txBody>
          <a:bodyPr wrap="none" anchor="ctr"/>
          <a:lstStyle>
            <a:lvl1pPr algn="ctr">
              <a:spcBef>
                <a:spcPts val="0"/>
              </a:spcBef>
              <a:defRPr>
                <a:solidFill>
                  <a:schemeClr val="tx1"/>
                </a:solidFill>
                <a:latin typeface="Times New Roman"/>
              </a:defRPr>
            </a:lvl1pPr>
            <a:lvl2pPr marL="742950" indent="-285750" algn="ctr">
              <a:spcBef>
                <a:spcPts val="0"/>
              </a:spcBef>
              <a:defRPr>
                <a:solidFill>
                  <a:schemeClr val="tx1"/>
                </a:solidFill>
                <a:latin typeface="Times New Roman"/>
              </a:defRPr>
            </a:lvl2pPr>
            <a:lvl3pPr marL="1143000" indent="-228600" algn="ctr">
              <a:spcBef>
                <a:spcPts val="0"/>
              </a:spcBef>
              <a:defRPr>
                <a:solidFill>
                  <a:schemeClr val="tx1"/>
                </a:solidFill>
                <a:latin typeface="Times New Roman"/>
              </a:defRPr>
            </a:lvl3pPr>
            <a:lvl4pPr marL="1600200" indent="-228600" algn="ctr">
              <a:spcBef>
                <a:spcPts val="0"/>
              </a:spcBef>
              <a:defRPr>
                <a:solidFill>
                  <a:schemeClr val="tx1"/>
                </a:solidFill>
                <a:latin typeface="Times New Roman"/>
              </a:defRPr>
            </a:lvl4pPr>
            <a:lvl5pPr marL="2057400" indent="-228600" algn="ctr">
              <a:spcBef>
                <a:spcPts val="0"/>
              </a:spcBef>
              <a:defRPr>
                <a:solidFill>
                  <a:schemeClr val="tx1"/>
                </a:solidFill>
                <a:latin typeface="Times New Roman"/>
              </a:defRPr>
            </a:lvl5pPr>
            <a:lvl6pPr marL="2514600" indent="-228600" algn="ctr">
              <a:spcBef>
                <a:spcPts val="0"/>
              </a:spcBef>
              <a:spcAft>
                <a:spcPts val="0"/>
              </a:spcAft>
              <a:defRPr>
                <a:solidFill>
                  <a:schemeClr val="tx1"/>
                </a:solidFill>
                <a:latin typeface="Times New Roman"/>
              </a:defRPr>
            </a:lvl6pPr>
            <a:lvl7pPr marL="2971800" indent="-228600" algn="ctr">
              <a:spcBef>
                <a:spcPts val="0"/>
              </a:spcBef>
              <a:spcAft>
                <a:spcPts val="0"/>
              </a:spcAft>
              <a:defRPr>
                <a:solidFill>
                  <a:schemeClr val="tx1"/>
                </a:solidFill>
                <a:latin typeface="Times New Roman"/>
              </a:defRPr>
            </a:lvl7pPr>
            <a:lvl8pPr marL="3429000" indent="-228600" algn="ctr">
              <a:spcBef>
                <a:spcPts val="0"/>
              </a:spcBef>
              <a:spcAft>
                <a:spcPts val="0"/>
              </a:spcAft>
              <a:defRPr>
                <a:solidFill>
                  <a:schemeClr val="tx1"/>
                </a:solidFill>
                <a:latin typeface="Times New Roman"/>
              </a:defRPr>
            </a:lvl8pPr>
            <a:lvl9pPr marL="3886200" indent="-228600" algn="ctr">
              <a:spcBef>
                <a:spcPts val="0"/>
              </a:spcBef>
              <a:spcAft>
                <a:spcPts val="0"/>
              </a:spcAft>
              <a:defRPr>
                <a:solidFill>
                  <a:schemeClr val="tx1"/>
                </a:solidFill>
                <a:latin typeface="Times New Roman"/>
              </a:defRPr>
            </a:lvl9pPr>
          </a:lstStyle>
          <a:p>
            <a:pPr>
              <a:defRPr/>
            </a:pPr>
            <a:endParaRPr lang="de-DE" sz="1800"/>
          </a:p>
        </p:txBody>
      </p:sp>
      <p:sp>
        <p:nvSpPr>
          <p:cNvPr id="10" name="Text Box 199"/>
          <p:cNvSpPr>
            <a:spLocks noAdjustHandles="1"/>
          </p:cNvSpPr>
          <p:nvPr userDrawn="1"/>
        </p:nvSpPr>
        <p:spPr bwMode="auto">
          <a:xfrm>
            <a:off x="3275410" y="6607467"/>
            <a:ext cx="4824982"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tx2"/>
                </a:solidFill>
                <a:latin typeface="Arial"/>
                <a:cs typeface="Arial"/>
              </a:rPr>
              <a:t>Der Übertritt an die weiterführenden Schulen</a:t>
            </a:r>
            <a:endParaRPr/>
          </a:p>
        </p:txBody>
      </p:sp>
      <p:sp>
        <p:nvSpPr>
          <p:cNvPr id="11" name="Foliennummernplatzhalter 7"/>
          <p:cNvSpPr>
            <a:spLocks noGrp="1"/>
          </p:cNvSpPr>
          <p:nvPr>
            <p:ph type="sldNum" sz="quarter" idx="4"/>
          </p:nvPr>
        </p:nvSpPr>
        <p:spPr bwMode="auto">
          <a:xfrm>
            <a:off x="8100392" y="6598500"/>
            <a:ext cx="666180" cy="187211"/>
          </a:xfrm>
          <a:prstGeom prst="rect">
            <a:avLst/>
          </a:prstGeom>
        </p:spPr>
        <p:txBody>
          <a:bodyPr vert="horz" lIns="0" tIns="0" rIns="0" bIns="0" rtlCol="0" anchor="ctr"/>
          <a:lstStyle>
            <a:lvl1pPr algn="r">
              <a:defRPr sz="1100" b="1" i="0">
                <a:solidFill>
                  <a:schemeClr val="tx2"/>
                </a:solidFill>
                <a:latin typeface="Arial"/>
                <a:cs typeface="Arial"/>
              </a:defRPr>
            </a:lvl1pPr>
          </a:lstStyle>
          <a:p>
            <a:pPr>
              <a:defRPr/>
            </a:pPr>
            <a:fld id="{8C64713B-5F6B-B14E-A375-FB73041371F3}" type="slidenum">
              <a:rPr lang="de-DE"/>
              <a:t>‹Nr.›</a:t>
            </a:fld>
            <a:endParaRPr lang="de-DE"/>
          </a:p>
        </p:txBody>
      </p:sp>
      <p:sp>
        <p:nvSpPr>
          <p:cNvPr id="12" name="Text Box 199"/>
          <p:cNvSpPr>
            <a:spLocks noAdjustHandles="1"/>
          </p:cNvSpPr>
          <p:nvPr userDrawn="1"/>
        </p:nvSpPr>
        <p:spPr bwMode="auto">
          <a:xfrm>
            <a:off x="395288" y="6606673"/>
            <a:ext cx="2502693" cy="169276"/>
          </a:xfrm>
          <a:prstGeom prst="rect">
            <a:avLst/>
          </a:prstGeom>
          <a:noFill/>
          <a:ln>
            <a:noFill/>
          </a:ln>
        </p:spPr>
        <p:txBody>
          <a:bodyPr wrap="square" lIns="0" tIns="0" rIns="0" bIns="0" anchor="ctr" anchorCtr="0">
            <a:spAutoFit/>
          </a:bodyPr>
          <a:lstStyle/>
          <a:p>
            <a:pPr>
              <a:spcBef>
                <a:spcPts val="0"/>
              </a:spcBef>
              <a:defRPr/>
            </a:pPr>
            <a:r>
              <a:rPr lang="de-DE" sz="1100" b="1" i="0">
                <a:solidFill>
                  <a:schemeClr val="bg1"/>
                </a:solidFill>
                <a:latin typeface="Arial"/>
                <a:cs typeface="Arial"/>
              </a:rPr>
              <a:t>Schulberatungsstelle Obb.-Ost</a:t>
            </a:r>
            <a:endParaRPr/>
          </a:p>
        </p:txBody>
      </p:sp>
      <p:pic>
        <p:nvPicPr>
          <p:cNvPr id="13" name="Grafik 13" descr="Ein Bild, das Essen, Schild enthält.&#10;&#10;Automatisch generierte Beschreibung"/>
          <p:cNvPicPr>
            <a:picLocks noChangeAspect="1"/>
          </p:cNvPicPr>
          <p:nvPr userDrawn="1"/>
        </p:nvPicPr>
        <p:blipFill>
          <a:blip r:embed="rId10"/>
          <a:stretch/>
        </p:blipFill>
        <p:spPr bwMode="auto">
          <a:xfrm>
            <a:off x="7844395" y="194913"/>
            <a:ext cx="938194" cy="504000"/>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914377">
        <a:spcBef>
          <a:spcPts val="0"/>
        </a:spcBef>
        <a:buNone/>
        <a:defRPr sz="2000" b="1" i="0">
          <a:solidFill>
            <a:schemeClr val="tx2"/>
          </a:solidFill>
          <a:latin typeface="Arial"/>
          <a:ea typeface="+mj-ea"/>
          <a:cs typeface="Arial"/>
        </a:defRPr>
      </a:lvl1pPr>
    </p:titleStyle>
    <p:body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p:bodyStyle>
    <p:otherStyle>
      <a:defPPr>
        <a:defRPr lang="de-DE"/>
      </a:defPPr>
      <a:lvl1pPr marL="0" indent="0" algn="l" defTabSz="914377">
        <a:spcBef>
          <a:spcPts val="0"/>
        </a:spcBef>
        <a:defRPr sz="1400">
          <a:solidFill>
            <a:schemeClr val="tx2"/>
          </a:solidFill>
          <a:latin typeface="+mn-lt"/>
          <a:ea typeface="+mn-ea"/>
          <a:cs typeface="+mn-cs"/>
        </a:defRPr>
      </a:lvl1pPr>
      <a:lvl2pPr marL="179996" indent="-179996" algn="l" defTabSz="914377">
        <a:spcBef>
          <a:spcPts val="0"/>
        </a:spcBef>
        <a:buClr>
          <a:schemeClr val="tx2"/>
        </a:buClr>
        <a:buFont typeface="Wingdings 2"/>
        <a:buChar char=""/>
        <a:defRPr sz="1400">
          <a:solidFill>
            <a:schemeClr val="tx2"/>
          </a:solidFill>
          <a:latin typeface="+mn-lt"/>
          <a:ea typeface="+mn-ea"/>
          <a:cs typeface="+mn-cs"/>
        </a:defRPr>
      </a:lvl2pPr>
      <a:lvl3pPr marL="359991" indent="-179996" algn="l" defTabSz="914377">
        <a:spcBef>
          <a:spcPts val="0"/>
        </a:spcBef>
        <a:buClr>
          <a:schemeClr val="tx2"/>
        </a:buClr>
        <a:buFont typeface="Wingdings"/>
        <a:buChar char=""/>
        <a:defRPr sz="1400">
          <a:solidFill>
            <a:schemeClr val="tx2"/>
          </a:solidFill>
          <a:latin typeface="+mn-lt"/>
          <a:ea typeface="+mn-ea"/>
          <a:cs typeface="+mn-cs"/>
        </a:defRPr>
      </a:lvl3pPr>
      <a:lvl4pPr marL="539987" indent="-179996" algn="l" defTabSz="914377">
        <a:spcBef>
          <a:spcPts val="0"/>
        </a:spcBef>
        <a:buClr>
          <a:schemeClr val="tx2"/>
        </a:buClr>
        <a:buFont typeface="Calibri"/>
        <a:buChar char="-"/>
        <a:defRPr sz="1400">
          <a:solidFill>
            <a:schemeClr val="tx2"/>
          </a:solidFill>
          <a:latin typeface="+mn-lt"/>
          <a:ea typeface="+mn-ea"/>
          <a:cs typeface="+mn-cs"/>
        </a:defRPr>
      </a:lvl4pPr>
      <a:lvl5pPr marL="806380" indent="-269993" algn="l" defTabSz="914377">
        <a:spcBef>
          <a:spcPts val="0"/>
        </a:spcBef>
        <a:buClr>
          <a:schemeClr val="tx2"/>
        </a:buClr>
        <a:buFont typeface="Wingdings 3"/>
        <a:buChar char=""/>
        <a:defRPr sz="1400">
          <a:solidFill>
            <a:schemeClr val="tx2"/>
          </a:solidFill>
          <a:latin typeface="+mn-lt"/>
          <a:ea typeface="+mn-ea"/>
          <a:cs typeface="+mn-cs"/>
        </a:defRPr>
      </a:lvl5pPr>
      <a:lvl6pPr marL="986375" indent="-179996" algn="l" defTabSz="914377">
        <a:spcBef>
          <a:spcPts val="336"/>
        </a:spcBef>
        <a:buClr>
          <a:schemeClr val="tx2"/>
        </a:buClr>
        <a:buFont typeface="Wingdings"/>
        <a:buChar char=""/>
        <a:defRPr sz="1400">
          <a:solidFill>
            <a:schemeClr val="tx2"/>
          </a:solidFill>
          <a:latin typeface="+mn-lt"/>
          <a:ea typeface="+mn-ea"/>
          <a:cs typeface="+mn-cs"/>
        </a:defRPr>
      </a:lvl6pPr>
      <a:lvl7pPr marL="2514536" indent="-228594" algn="l" defTabSz="914377">
        <a:spcBef>
          <a:spcPts val="0"/>
        </a:spcBef>
        <a:buFont typeface="Arial"/>
        <a:buChar char="•"/>
        <a:defRPr sz="2000">
          <a:solidFill>
            <a:schemeClr val="tx1"/>
          </a:solidFill>
          <a:latin typeface="+mn-lt"/>
          <a:ea typeface="+mn-ea"/>
          <a:cs typeface="+mn-cs"/>
        </a:defRPr>
      </a:lvl7pPr>
      <a:lvl8pPr marL="2971726" indent="-228594" algn="l" defTabSz="914377">
        <a:spcBef>
          <a:spcPts val="0"/>
        </a:spcBef>
        <a:buFont typeface="Arial"/>
        <a:buChar char="•"/>
        <a:defRPr sz="2000">
          <a:solidFill>
            <a:schemeClr val="tx1"/>
          </a:solidFill>
          <a:latin typeface="+mn-lt"/>
          <a:ea typeface="+mn-ea"/>
          <a:cs typeface="+mn-cs"/>
        </a:defRPr>
      </a:lvl8pPr>
      <a:lvl9pPr marL="3428914" indent="-228594" algn="l" defTabSz="914377">
        <a:spcBef>
          <a:spcPts val="0"/>
        </a:spcBef>
        <a:buFont typeface="Arial"/>
        <a:buChar char="•"/>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0.xml"/><Relationship Id="rId7" Type="http://schemas.openxmlformats.org/officeDocument/2006/relationships/image" Target="../media/image17.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64.xml"/><Relationship Id="rId3" Type="http://schemas.openxmlformats.org/officeDocument/2006/relationships/image" Target="../media/image6.png"/><Relationship Id="rId7" Type="http://schemas.openxmlformats.org/officeDocument/2006/relationships/slide" Target="slide2.xml"/><Relationship Id="rId12" Type="http://schemas.openxmlformats.org/officeDocument/2006/relationships/slide" Target="slide4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56.xml"/><Relationship Id="rId5" Type="http://schemas.openxmlformats.org/officeDocument/2006/relationships/slide" Target="slide3.xml"/><Relationship Id="rId10" Type="http://schemas.openxmlformats.org/officeDocument/2006/relationships/slide" Target="slide39.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b.bayern.de/gymnasium/leistungserhebungen/probeunterricht-gymnasium/" TargetMode="External"/><Relationship Id="rId2" Type="http://schemas.openxmlformats.org/officeDocument/2006/relationships/hyperlink" Target="https://www.isb.bayern.de/realschule/leistungserhebungen/probeunterricht-realschule/"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6.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3.xml"/><Relationship Id="rId7" Type="http://schemas.openxmlformats.org/officeDocument/2006/relationships/image" Target="../media/image19.png"/><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4.xml"/><Relationship Id="rId9" Type="http://schemas.openxmlformats.org/officeDocument/2006/relationships/slide" Target="slide38.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2.png"/><Relationship Id="rId7"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8.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omments" Target="../comments/comment1.xml"/><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5.xml"/><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2.xml"/><Relationship Id="rId10"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36.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7.xml"/><Relationship Id="rId5" Type="http://schemas.openxmlformats.org/officeDocument/2006/relationships/slide" Target="slide34.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5.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omments" Target="../comments/comment3.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slide" Target="slide2.xml"/><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slide" Target="slide64.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image" Target="../media/image26.pn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3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1.xml"/><Relationship Id="rId7" Type="http://schemas.openxmlformats.org/officeDocument/2006/relationships/slide" Target="slide47.xml"/><Relationship Id="rId2" Type="http://schemas.openxmlformats.org/officeDocument/2006/relationships/slide" Target="slide40.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slide" Target="slide45.xml"/><Relationship Id="rId4" Type="http://schemas.openxmlformats.org/officeDocument/2006/relationships/slide" Target="slide42.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slide" Target="slide2.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9.xml"/><Relationship Id="rId1" Type="http://schemas.openxmlformats.org/officeDocument/2006/relationships/slideLayout" Target="../slideLayouts/slideLayout22.xml"/><Relationship Id="rId5" Type="http://schemas.openxmlformats.org/officeDocument/2006/relationships/comments" Target="../comments/comment4.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slide" Target="slide2.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slide" Target="slide39.xml"/><Relationship Id="rId5" Type="http://schemas.openxmlformats.org/officeDocument/2006/relationships/image" Target="../media/image34.png"/><Relationship Id="rId4" Type="http://schemas.openxmlformats.org/officeDocument/2006/relationships/slide" Target="slide45.xml"/></Relationships>
</file>

<file path=ppt/slides/_rels/slide47.xml.rels><?xml version="1.0" encoding="UTF-8" standalone="yes"?>
<Relationships xmlns="http://schemas.openxmlformats.org/package/2006/relationships"><Relationship Id="rId3" Type="http://schemas.openxmlformats.org/officeDocument/2006/relationships/hyperlink" Target="https://www.km.bayern.de/eltern/schularten/uebertritt-schulartwechsel.html" TargetMode="External"/><Relationship Id="rId7"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slide" Target="slide39.xml"/><Relationship Id="rId5" Type="http://schemas.openxmlformats.org/officeDocument/2006/relationships/image" Target="../media/image27.png"/><Relationship Id="rId4" Type="http://schemas.openxmlformats.org/officeDocument/2006/relationships/slide" Target="slide64.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9.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50.xm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slide" Target="slide53.xml"/><Relationship Id="rId5" Type="http://schemas.openxmlformats.org/officeDocument/2006/relationships/slide" Target="slide52.xml"/><Relationship Id="rId10" Type="http://schemas.openxmlformats.org/officeDocument/2006/relationships/slide" Target="slide2.xml"/><Relationship Id="rId4" Type="http://schemas.openxmlformats.org/officeDocument/2006/relationships/slide" Target="slide51.xml"/><Relationship Id="rId9" Type="http://schemas.openxmlformats.org/officeDocument/2006/relationships/slide" Target="slide5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slide" Target="slide2.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slide" Target="slide2.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slide" Target="slide2.xml"/><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slide" Target="slide49.xml"/><Relationship Id="rId5" Type="http://schemas.openxmlformats.org/officeDocument/2006/relationships/slide" Target="slide54.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53.xml"/><Relationship Id="rId1" Type="http://schemas.openxmlformats.org/officeDocument/2006/relationships/slideLayout" Target="../slideLayouts/slideLayout27.xml"/><Relationship Id="rId5" Type="http://schemas.openxmlformats.org/officeDocument/2006/relationships/slide" Target="slide2.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9.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9.xml"/><Relationship Id="rId7" Type="http://schemas.openxmlformats.org/officeDocument/2006/relationships/slide" Target="slide63.xml"/><Relationship Id="rId2" Type="http://schemas.openxmlformats.org/officeDocument/2006/relationships/slide" Target="slide58.xml"/><Relationship Id="rId1" Type="http://schemas.openxmlformats.org/officeDocument/2006/relationships/slideLayout" Target="../slideLayouts/slideLayout12.xml"/><Relationship Id="rId6" Type="http://schemas.openxmlformats.org/officeDocument/2006/relationships/slide" Target="slide61.xml"/><Relationship Id="rId5" Type="http://schemas.openxmlformats.org/officeDocument/2006/relationships/image" Target="../media/image19.png"/><Relationship Id="rId4" Type="http://schemas.openxmlformats.org/officeDocument/2006/relationships/slide" Target="slide60.xml"/><Relationship Id="rId9"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49.xml"/></Relationships>
</file>

<file path=ppt/slides/_rels/slide58.xml.rels><?xml version="1.0" encoding="UTF-8" standalone="yes"?>
<Relationships xmlns="http://schemas.openxmlformats.org/package/2006/relationships"><Relationship Id="rId3" Type="http://schemas.openxmlformats.org/officeDocument/2006/relationships/slide" Target="slide60.xml"/><Relationship Id="rId7"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49.xml"/></Relationships>
</file>

<file path=ppt/slides/_rels/slide5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6.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slide" Target="slide62.xml"/><Relationship Id="rId5" Type="http://schemas.openxmlformats.org/officeDocument/2006/relationships/slide" Target="slide56.xml"/><Relationship Id="rId4" Type="http://schemas.openxmlformats.org/officeDocument/2006/relationships/slide" Target="slide49.xml"/></Relationships>
</file>

<file path=ppt/slides/_rels/slide6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20.png"/><Relationship Id="rId7" Type="http://schemas.openxmlformats.org/officeDocument/2006/relationships/slide" Target="slide56.xml"/><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slide" Target="slide49.xml"/><Relationship Id="rId5" Type="http://schemas.openxmlformats.org/officeDocument/2006/relationships/image" Target="../media/image43.png"/><Relationship Id="rId4" Type="http://schemas.openxmlformats.org/officeDocument/2006/relationships/slide" Target="slide61.xml"/><Relationship Id="rId9" Type="http://schemas.openxmlformats.org/officeDocument/2006/relationships/slide" Target="slide30.xml"/></Relationships>
</file>

<file path=ppt/slides/_rels/slide6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hyperlink" Target="mailto:info@sbost.de" TargetMode="External"/><Relationship Id="rId5" Type="http://schemas.openxmlformats.org/officeDocument/2006/relationships/slide" Target="slide2.xml"/><Relationship Id="rId4" Type="http://schemas.openxmlformats.org/officeDocument/2006/relationships/slide" Target="slide56.xml"/></Relationships>
</file>

<file path=ppt/slides/_rels/slide64.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4.png"/><Relationship Id="rId7" Type="http://schemas.openxmlformats.org/officeDocument/2006/relationships/slide" Target="slide3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65.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64.xml"/><Relationship Id="rId5" Type="http://schemas.openxmlformats.org/officeDocument/2006/relationships/image" Target="../media/image430.png"/><Relationship Id="rId4" Type="http://schemas.openxmlformats.org/officeDocument/2006/relationships/slide" Target="slide61.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 Target="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11.xml"/><Relationship Id="rId7"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Bildplatzhalter 8"/>
          <p:cNvPicPr>
            <a:picLocks noGrp="1" noChangeAspect="1"/>
          </p:cNvPicPr>
          <p:nvPr>
            <p:ph type="pic" sz="quarter" idx="16"/>
          </p:nvPr>
        </p:nvPicPr>
        <p:blipFill>
          <a:blip r:embed="rId3"/>
          <a:srcRect l="13488" t="34073" r="-28" b="10596"/>
          <a:stretch/>
        </p:blipFill>
        <p:spPr bwMode="auto">
          <a:xfrm>
            <a:off x="5580112" y="2231700"/>
            <a:ext cx="2872947" cy="1296000"/>
          </a:xfrm>
          <a:prstGeom prst="rect">
            <a:avLst/>
          </a:prstGeom>
        </p:spPr>
      </p:pic>
      <p:sp>
        <p:nvSpPr>
          <p:cNvPr id="5" name="Textplatzhalter 2"/>
          <p:cNvSpPr>
            <a:spLocks noGrp="1"/>
          </p:cNvSpPr>
          <p:nvPr>
            <p:ph type="body" sz="quarter" idx="14"/>
          </p:nvPr>
        </p:nvSpPr>
        <p:spPr bwMode="auto"/>
        <p:txBody>
          <a:bodyPr/>
          <a:lstStyle/>
          <a:p>
            <a:pPr>
              <a:defRPr/>
            </a:pPr>
            <a:r>
              <a:rPr lang="de-DE"/>
              <a:t>Der Übertritt an die</a:t>
            </a:r>
            <a:br>
              <a:rPr lang="de-DE"/>
            </a:br>
            <a:r>
              <a:rPr lang="de-DE"/>
              <a:t>weiterführenden Schulen</a:t>
            </a:r>
            <a:endParaRPr/>
          </a:p>
        </p:txBody>
      </p:sp>
      <p:sp>
        <p:nvSpPr>
          <p:cNvPr id="6" name="Textplatzhalter 3"/>
          <p:cNvSpPr>
            <a:spLocks noGrp="1"/>
          </p:cNvSpPr>
          <p:nvPr>
            <p:ph type="body" sz="quarter" idx="17"/>
          </p:nvPr>
        </p:nvSpPr>
        <p:spPr bwMode="auto">
          <a:xfrm>
            <a:off x="396000" y="3690000"/>
            <a:ext cx="8568488" cy="531088"/>
          </a:xfrm>
        </p:spPr>
        <p:txBody>
          <a:bodyPr/>
          <a:lstStyle/>
          <a:p>
            <a:pPr>
              <a:defRPr/>
            </a:pPr>
            <a:r>
              <a:rPr lang="de-DE" u="sng">
                <a:hlinkClick r:id="rId4" action="ppaction://hlinksldjump" tooltip="ppaction://hlinksldjumpslide1"/>
              </a:rPr>
              <a:t>Informationen zum Wechsel nach der 4. Klasse</a:t>
            </a:r>
            <a:endParaRPr lang="de-DE"/>
          </a:p>
        </p:txBody>
      </p:sp>
      <p:pic>
        <p:nvPicPr>
          <p:cNvPr id="7" name="Grafik 7" descr="Ein Bild, das Foto, dunkel, Licht, schwarz enthält.&#10;&#10;Automatisch generierte Beschreibung"/>
          <p:cNvPicPr>
            <a:picLocks noChangeAspect="1"/>
          </p:cNvPicPr>
          <p:nvPr/>
        </p:nvPicPr>
        <p:blipFill>
          <a:blip r:embed="rId5"/>
          <a:stretch/>
        </p:blipFill>
        <p:spPr bwMode="auto">
          <a:xfrm>
            <a:off x="6732240" y="4149079"/>
            <a:ext cx="1296974" cy="1648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6859481" cy="648000"/>
          </a:xfrm>
        </p:spPr>
        <p:txBody>
          <a:bodyPr/>
          <a:lstStyle/>
          <a:p>
            <a:pPr>
              <a:defRPr/>
            </a:pPr>
            <a:r>
              <a:rPr lang="de-DE" sz="2400"/>
              <a:t>Wann ist der Termin für das Übertrittszeugnis?</a:t>
            </a:r>
            <a:endParaRPr/>
          </a:p>
        </p:txBody>
      </p:sp>
      <p:sp>
        <p:nvSpPr>
          <p:cNvPr id="5" name="Textfeld 3"/>
          <p:cNvSpPr>
            <a:spLocks/>
          </p:cNvSpPr>
          <p:nvPr/>
        </p:nvSpPr>
        <p:spPr bwMode="auto">
          <a:xfrm>
            <a:off x="356207"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endParaRPr lang="de-DE" sz="2400">
              <a:solidFill>
                <a:schemeClr val="tx2"/>
              </a:solidFill>
            </a:endParaRPr>
          </a:p>
        </p:txBody>
      </p:sp>
      <p:sp>
        <p:nvSpPr>
          <p:cNvPr id="6" name="Rechteck 4"/>
          <p:cNvSpPr/>
          <p:nvPr/>
        </p:nvSpPr>
        <p:spPr bwMode="auto">
          <a:xfrm>
            <a:off x="575618" y="1916832"/>
            <a:ext cx="7776864" cy="1815882"/>
          </a:xfrm>
          <a:prstGeom prst="rect">
            <a:avLst/>
          </a:prstGeom>
        </p:spPr>
        <p:txBody>
          <a:bodyPr wrap="square">
            <a:spAutoFit/>
          </a:bodyPr>
          <a:lstStyle/>
          <a:p>
            <a:pPr>
              <a:defRPr/>
            </a:pPr>
            <a:r>
              <a:rPr lang="de-DE" sz="2800" dirty="0"/>
              <a:t>Im Schuljahr </a:t>
            </a:r>
            <a:r>
              <a:rPr lang="de-DE" sz="2800" dirty="0" smtClean="0"/>
              <a:t>2021/2022 </a:t>
            </a:r>
            <a:r>
              <a:rPr lang="de-DE" sz="2800" dirty="0"/>
              <a:t>ist der Termin, an dem</a:t>
            </a:r>
            <a:endParaRPr dirty="0"/>
          </a:p>
          <a:p>
            <a:pPr>
              <a:defRPr/>
            </a:pPr>
            <a:r>
              <a:rPr lang="de-DE" sz="2800" dirty="0"/>
              <a:t>das Übertrittszeugnis ausgegeben wird, am Freitag, </a:t>
            </a:r>
            <a:r>
              <a:rPr lang="de-DE" sz="2800" dirty="0" smtClean="0"/>
              <a:t>02. </a:t>
            </a:r>
            <a:r>
              <a:rPr lang="de-DE" sz="2800" dirty="0"/>
              <a:t>Mai </a:t>
            </a:r>
            <a:r>
              <a:rPr lang="de-DE" sz="2800" dirty="0" smtClean="0"/>
              <a:t>2022.</a:t>
            </a:r>
            <a:endParaRPr dirty="0"/>
          </a:p>
          <a:p>
            <a:pPr>
              <a:defRPr/>
            </a:pPr>
            <a:endParaRPr lang="de-DE" sz="2800" dirty="0"/>
          </a:p>
        </p:txBody>
      </p:sp>
      <p:sp>
        <p:nvSpPr>
          <p:cNvPr id="7" name="Textfeld 2"/>
          <p:cNvSpPr>
            <a:spLocks/>
          </p:cNvSpPr>
          <p:nvPr/>
        </p:nvSpPr>
        <p:spPr bwMode="auto">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a:solidFill>
                  <a:schemeClr val="tx2"/>
                </a:solidFill>
                <a:hlinkClick r:id="rId2" action="ppaction://hlinksldjump" tooltip="ppaction://hlinksldjumpslide8"/>
              </a:rPr>
              <a:t>&gt; Zurück zu den allgemeinen Fragen</a:t>
            </a:r>
            <a:endParaRPr lang="de-DE" sz="2000">
              <a:solidFill>
                <a:schemeClr val="tx2"/>
              </a:solidFill>
            </a:endParaRPr>
          </a:p>
        </p:txBody>
      </p:sp>
      <p:pic>
        <p:nvPicPr>
          <p:cNvPr id="8" name="Folienzoom 6">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
        <p:nvSpPr>
          <p:cNvPr id="2" name="Foliennummernplatzhalter 1">
            <a:extLst>
              <a:ext uri="{FF2B5EF4-FFF2-40B4-BE49-F238E27FC236}">
                <a16:creationId xmlns:a16="http://schemas.microsoft.com/office/drawing/2014/main" id="{D6C3D9FF-738A-4552-B7F7-E9BD71E9A119}"/>
              </a:ext>
            </a:extLst>
          </p:cNvPr>
          <p:cNvSpPr>
            <a:spLocks noGrp="1"/>
          </p:cNvSpPr>
          <p:nvPr>
            <p:ph type="sldNum" sz="quarter" idx="10"/>
          </p:nvPr>
        </p:nvSpPr>
        <p:spPr/>
        <p:txBody>
          <a:bodyPr/>
          <a:lstStyle/>
          <a:p>
            <a:pPr>
              <a:defRPr/>
            </a:pPr>
            <a:fld id="{8C64713B-5F6B-B14E-A375-FB73041371F3}" type="slidenum">
              <a:rPr lang="de-DE" smtClean="0"/>
              <a:t>9</a:t>
            </a:fld>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Wo findet die Einschreibung statt?</a:t>
            </a:r>
            <a:br>
              <a:rPr lang="de-DE"/>
            </a:br>
            <a:r>
              <a:rPr lang="de-DE"/>
              <a:t>Muss mein Kind bei der Einschreibung dabei sein?</a:t>
            </a:r>
            <a:endParaRPr/>
          </a:p>
        </p:txBody>
      </p:sp>
      <p:sp>
        <p:nvSpPr>
          <p:cNvPr id="5" name="Rechteck 9"/>
          <p:cNvSpPr/>
          <p:nvPr/>
        </p:nvSpPr>
        <p:spPr bwMode="auto">
          <a:xfrm>
            <a:off x="420954" y="1268760"/>
            <a:ext cx="7776864" cy="3477875"/>
          </a:xfrm>
          <a:prstGeom prst="rect">
            <a:avLst/>
          </a:prstGeom>
        </p:spPr>
        <p:txBody>
          <a:bodyPr wrap="square">
            <a:spAutoFit/>
          </a:bodyPr>
          <a:lstStyle/>
          <a:p>
            <a:pPr>
              <a:defRPr/>
            </a:pPr>
            <a:r>
              <a:rPr lang="de-DE" sz="2400"/>
              <a:t>Die Einschreibung findet an der Schule statt, die das Kind besuchen wird.</a:t>
            </a:r>
            <a:endParaRPr/>
          </a:p>
          <a:p>
            <a:pPr>
              <a:defRPr/>
            </a:pPr>
            <a:r>
              <a:rPr lang="de-DE" sz="2400"/>
              <a:t>Das Kind muss in der Regel bei der Einschreibung nicht dabei sein.</a:t>
            </a:r>
            <a:endParaRPr/>
          </a:p>
          <a:p>
            <a:pPr>
              <a:defRPr/>
            </a:pPr>
            <a:r>
              <a:rPr lang="de-DE" sz="2400"/>
              <a:t>Ausnahmefälle entnehmen Sie bitte der Homepage der aufnehmenden Schule.</a:t>
            </a:r>
            <a:endParaRPr/>
          </a:p>
          <a:p>
            <a:pPr>
              <a:defRPr/>
            </a:pPr>
            <a:r>
              <a:rPr lang="de-DE" sz="2400"/>
              <a:t>Es macht jedoch Sinn, dass Ihr Kind die zukünftige Schule schon einmal gesehen hat.</a:t>
            </a:r>
            <a:endParaRPr/>
          </a:p>
          <a:p>
            <a:pPr>
              <a:defRPr/>
            </a:pPr>
            <a:endParaRPr lang="de-DE" sz="2800"/>
          </a:p>
        </p:txBody>
      </p:sp>
      <p:sp>
        <p:nvSpPr>
          <p:cNvPr id="6" name="Textfeld 4"/>
          <p:cNvSpPr>
            <a:spLocks/>
          </p:cNvSpPr>
          <p:nvPr/>
        </p:nvSpPr>
        <p:spPr bwMode="auto">
          <a:xfrm>
            <a:off x="4098412" y="4746635"/>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a:solidFill>
                  <a:schemeClr val="tx2"/>
                </a:solidFill>
                <a:hlinkClick r:id="rId2" action="ppaction://hlinksldjump" tooltip="ppaction://hlinksldjumpslide8"/>
              </a:rPr>
              <a:t>&gt; Zurück zu den allgemeinen Fragen</a:t>
            </a:r>
            <a:endParaRPr lang="de-DE" sz="2000">
              <a:solidFill>
                <a:schemeClr val="tx2"/>
              </a:solidFill>
            </a:endParaRPr>
          </a:p>
        </p:txBody>
      </p:sp>
      <p:pic>
        <p:nvPicPr>
          <p:cNvPr id="7" name="Folienzoom 5">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509120"/>
            <a:ext cx="2286000" cy="1714500"/>
          </a:xfrm>
          <a:prstGeom prst="rect">
            <a:avLst/>
          </a:prstGeom>
          <a:ln w="3175">
            <a:solidFill>
              <a:prstClr val="ltGray"/>
            </a:solidFill>
          </a:ln>
        </p:spPr>
      </p:pic>
      <p:sp>
        <p:nvSpPr>
          <p:cNvPr id="2" name="Foliennummernplatzhalter 1">
            <a:extLst>
              <a:ext uri="{FF2B5EF4-FFF2-40B4-BE49-F238E27FC236}">
                <a16:creationId xmlns:a16="http://schemas.microsoft.com/office/drawing/2014/main" id="{DA8DDBF5-F6A0-4FB2-924C-24F5C3D2FBF3}"/>
              </a:ext>
            </a:extLst>
          </p:cNvPr>
          <p:cNvSpPr>
            <a:spLocks noGrp="1"/>
          </p:cNvSpPr>
          <p:nvPr>
            <p:ph type="sldNum" sz="quarter" idx="10"/>
          </p:nvPr>
        </p:nvSpPr>
        <p:spPr/>
        <p:txBody>
          <a:bodyPr/>
          <a:lstStyle/>
          <a:p>
            <a:pPr>
              <a:defRPr/>
            </a:pPr>
            <a:fld id="{8C64713B-5F6B-B14E-A375-FB73041371F3}" type="slidenum">
              <a:rPr lang="de-DE" smtClean="0"/>
              <a:t>10</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Wann findet die Einschreibung statt?</a:t>
            </a:r>
            <a:endParaRPr/>
          </a:p>
        </p:txBody>
      </p:sp>
      <p:sp>
        <p:nvSpPr>
          <p:cNvPr id="5" name="Rechteck 10"/>
          <p:cNvSpPr/>
          <p:nvPr/>
        </p:nvSpPr>
        <p:spPr bwMode="auto">
          <a:xfrm>
            <a:off x="521518" y="1751657"/>
            <a:ext cx="8317005" cy="1615475"/>
          </a:xfrm>
          <a:prstGeom prst="rect">
            <a:avLst/>
          </a:prstGeom>
        </p:spPr>
        <p:txBody>
          <a:bodyPr wrap="square">
            <a:spAutoFit/>
          </a:bodyPr>
          <a:lstStyle/>
          <a:p>
            <a:pPr>
              <a:defRPr/>
            </a:pPr>
            <a:r>
              <a:rPr lang="de-DE" sz="2400" dirty="0"/>
              <a:t>Die Anmeldung findet von </a:t>
            </a:r>
            <a:r>
              <a:rPr lang="de-DE" sz="2400" dirty="0" smtClean="0"/>
              <a:t>09. </a:t>
            </a:r>
            <a:r>
              <a:rPr lang="de-DE" sz="2400" dirty="0"/>
              <a:t>bis </a:t>
            </a:r>
            <a:r>
              <a:rPr lang="de-DE" sz="2400" dirty="0" smtClean="0"/>
              <a:t>13. </a:t>
            </a:r>
            <a:r>
              <a:rPr lang="de-DE" sz="2400" dirty="0"/>
              <a:t>Mai </a:t>
            </a:r>
            <a:r>
              <a:rPr lang="de-DE" sz="2400" dirty="0" smtClean="0"/>
              <a:t>2022 </a:t>
            </a:r>
            <a:r>
              <a:rPr lang="de-DE" sz="2400" dirty="0"/>
              <a:t>statt. </a:t>
            </a:r>
            <a:endParaRPr dirty="0"/>
          </a:p>
          <a:p>
            <a:pPr>
              <a:defRPr/>
            </a:pPr>
            <a:r>
              <a:rPr lang="de-DE" sz="2400" dirty="0"/>
              <a:t>Die genauen Uhrzeiten können Sie den Homepages der jeweiligen Schulen oder der Tagespresse entnehmen.</a:t>
            </a:r>
            <a:endParaRPr dirty="0"/>
          </a:p>
          <a:p>
            <a:pPr>
              <a:defRPr/>
            </a:pPr>
            <a:endParaRPr lang="de-DE" sz="2800" dirty="0"/>
          </a:p>
        </p:txBody>
      </p:sp>
      <p:sp>
        <p:nvSpPr>
          <p:cNvPr id="6" name="Textfeld 4"/>
          <p:cNvSpPr>
            <a:spLocks/>
          </p:cNvSpPr>
          <p:nvPr/>
        </p:nvSpPr>
        <p:spPr bwMode="auto">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a:solidFill>
                  <a:schemeClr val="tx2"/>
                </a:solidFill>
                <a:hlinkClick r:id="rId2" action="ppaction://hlinksldjump" tooltip="ppaction://hlinksldjumpslide8"/>
              </a:rPr>
              <a:t>&gt; Zurück zu den allgemeinen Fragen</a:t>
            </a:r>
            <a:endParaRPr lang="de-DE" sz="2000">
              <a:solidFill>
                <a:schemeClr val="tx2"/>
              </a:solidFill>
            </a:endParaRPr>
          </a:p>
        </p:txBody>
      </p:sp>
      <p:pic>
        <p:nvPicPr>
          <p:cNvPr id="7" name="Folienzoom 5">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
        <p:nvSpPr>
          <p:cNvPr id="2" name="Foliennummernplatzhalter 1">
            <a:extLst>
              <a:ext uri="{FF2B5EF4-FFF2-40B4-BE49-F238E27FC236}">
                <a16:creationId xmlns:a16="http://schemas.microsoft.com/office/drawing/2014/main" id="{71591BDB-EC3E-4195-968D-624ACE71AFBB}"/>
              </a:ext>
            </a:extLst>
          </p:cNvPr>
          <p:cNvSpPr>
            <a:spLocks noGrp="1"/>
          </p:cNvSpPr>
          <p:nvPr>
            <p:ph type="sldNum" sz="quarter" idx="10"/>
          </p:nvPr>
        </p:nvSpPr>
        <p:spPr/>
        <p:txBody>
          <a:bodyPr/>
          <a:lstStyle/>
          <a:p>
            <a:pPr>
              <a:defRPr/>
            </a:pPr>
            <a:fld id="{8C64713B-5F6B-B14E-A375-FB73041371F3}" type="slidenum">
              <a:rPr lang="de-DE" smtClean="0"/>
              <a:t>11</a:t>
            </a:fld>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489080" cy="648000"/>
          </a:xfrm>
        </p:spPr>
        <p:txBody>
          <a:bodyPr/>
          <a:lstStyle/>
          <a:p>
            <a:pPr>
              <a:defRPr/>
            </a:pPr>
            <a:r>
              <a:rPr lang="de-DE" sz="2400"/>
              <a:t>Was muss zur Einschreibung mitgebracht werden?</a:t>
            </a:r>
            <a:endParaRPr/>
          </a:p>
        </p:txBody>
      </p:sp>
      <p:sp>
        <p:nvSpPr>
          <p:cNvPr id="5" name="Rechteck 11"/>
          <p:cNvSpPr/>
          <p:nvPr/>
        </p:nvSpPr>
        <p:spPr bwMode="auto">
          <a:xfrm>
            <a:off x="539551" y="1196751"/>
            <a:ext cx="8316897" cy="3383315"/>
          </a:xfrm>
          <a:prstGeom prst="rect">
            <a:avLst/>
          </a:prstGeom>
        </p:spPr>
        <p:txBody>
          <a:bodyPr wrap="square">
            <a:spAutoFit/>
          </a:bodyPr>
          <a:lstStyle/>
          <a:p>
            <a:pPr>
              <a:defRPr/>
            </a:pPr>
            <a:r>
              <a:rPr lang="de-DE" sz="2400"/>
              <a:t>Übertrittszeugnis, Geburtsurkunde, </a:t>
            </a:r>
            <a:br>
              <a:rPr lang="de-DE" sz="2400"/>
            </a:br>
            <a:r>
              <a:rPr lang="de-DE" sz="2400"/>
              <a:t>Sorgerechtsnachweis (bei alleinerziehendem Elternteil), evtl. Passbild für MVV Ausweis, </a:t>
            </a:r>
            <a:br>
              <a:rPr lang="de-DE" sz="2400"/>
            </a:br>
            <a:r>
              <a:rPr lang="de-DE" sz="2400"/>
              <a:t>Masernnachweis</a:t>
            </a:r>
            <a:br>
              <a:rPr lang="de-DE" sz="2400"/>
            </a:br>
            <a:endParaRPr lang="de-DE" sz="2400"/>
          </a:p>
          <a:p>
            <a:pPr>
              <a:defRPr/>
            </a:pPr>
            <a:r>
              <a:rPr lang="de-DE" sz="2400"/>
              <a:t>Wenn ihr Kind an die Mittelschule geht, erhält die Schule die Daten von der Grundschule. </a:t>
            </a:r>
            <a:br>
              <a:rPr lang="de-DE" sz="2400"/>
            </a:br>
            <a:r>
              <a:rPr lang="de-DE" sz="2400"/>
              <a:t>Dennoch ist es gut, wenn Sie sich vorab mit der Schule in Verbindung setzen.</a:t>
            </a:r>
            <a:endParaRPr/>
          </a:p>
        </p:txBody>
      </p:sp>
      <p:sp>
        <p:nvSpPr>
          <p:cNvPr id="6" name="Textfeld 4"/>
          <p:cNvSpPr>
            <a:spLocks/>
          </p:cNvSpPr>
          <p:nvPr/>
        </p:nvSpPr>
        <p:spPr bwMode="auto">
          <a:xfrm>
            <a:off x="3923928" y="5391947"/>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a:solidFill>
                  <a:schemeClr val="tx2"/>
                </a:solidFill>
                <a:hlinkClick r:id="rId2" action="ppaction://hlinksldjump" tooltip="ppaction://hlinksldjumpslide8"/>
              </a:rPr>
              <a:t>&gt; Zurück zu den allgemeinen Fragen</a:t>
            </a:r>
            <a:endParaRPr lang="de-DE" sz="2000">
              <a:solidFill>
                <a:schemeClr val="tx2"/>
              </a:solidFill>
            </a:endParaRPr>
          </a:p>
        </p:txBody>
      </p:sp>
      <p:pic>
        <p:nvPicPr>
          <p:cNvPr id="7" name="Folienzoom 5">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39655" y="4757884"/>
            <a:ext cx="2286000" cy="1714500"/>
          </a:xfrm>
          <a:prstGeom prst="rect">
            <a:avLst/>
          </a:prstGeom>
          <a:ln w="3175">
            <a:solidFill>
              <a:prstClr val="ltGray"/>
            </a:solidFill>
          </a:ln>
        </p:spPr>
      </p:pic>
      <p:sp>
        <p:nvSpPr>
          <p:cNvPr id="2" name="Foliennummernplatzhalter 1">
            <a:extLst>
              <a:ext uri="{FF2B5EF4-FFF2-40B4-BE49-F238E27FC236}">
                <a16:creationId xmlns:a16="http://schemas.microsoft.com/office/drawing/2014/main" id="{71E8BDE7-8B9A-4EC3-BD12-3E4520C754A9}"/>
              </a:ext>
            </a:extLst>
          </p:cNvPr>
          <p:cNvSpPr>
            <a:spLocks noGrp="1"/>
          </p:cNvSpPr>
          <p:nvPr>
            <p:ph type="sldNum" sz="quarter" idx="10"/>
          </p:nvPr>
        </p:nvSpPr>
        <p:spPr/>
        <p:txBody>
          <a:bodyPr/>
          <a:lstStyle/>
          <a:p>
            <a:pPr>
              <a:defRPr/>
            </a:pPr>
            <a:fld id="{8C64713B-5F6B-B14E-A375-FB73041371F3}" type="slidenum">
              <a:rPr lang="de-DE" smtClean="0"/>
              <a:t>12</a:t>
            </a:fld>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417072" cy="648000"/>
          </a:xfrm>
        </p:spPr>
        <p:txBody>
          <a:bodyPr/>
          <a:lstStyle/>
          <a:p>
            <a:pPr>
              <a:defRPr/>
            </a:pPr>
            <a:r>
              <a:rPr lang="de-DE" sz="2400"/>
              <a:t>Wie erhalte ich nötige Vorinformationen von der 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13</a:t>
            </a:fld>
            <a:endParaRPr lang="de-DE"/>
          </a:p>
        </p:txBody>
      </p:sp>
      <p:sp>
        <p:nvSpPr>
          <p:cNvPr id="6" name="Rechteck 4"/>
          <p:cNvSpPr/>
          <p:nvPr/>
        </p:nvSpPr>
        <p:spPr bwMode="auto">
          <a:xfrm>
            <a:off x="589165" y="1350462"/>
            <a:ext cx="7749769" cy="2677656"/>
          </a:xfrm>
          <a:prstGeom prst="rect">
            <a:avLst/>
          </a:prstGeom>
        </p:spPr>
        <p:txBody>
          <a:bodyPr wrap="square">
            <a:spAutoFit/>
          </a:bodyPr>
          <a:lstStyle/>
          <a:p>
            <a:pPr>
              <a:defRPr/>
            </a:pPr>
            <a:r>
              <a:rPr lang="de-DE" sz="2400" dirty="0"/>
              <a:t>Das ist von Schule zu Schule verschieden. </a:t>
            </a:r>
            <a:endParaRPr dirty="0"/>
          </a:p>
          <a:p>
            <a:pPr>
              <a:defRPr/>
            </a:pPr>
            <a:r>
              <a:rPr lang="de-DE" sz="2400" dirty="0"/>
              <a:t>Sehen Sie sich frühzeitig die Homepages an und kontaktieren Sie die Schule bei Nachfragen.</a:t>
            </a:r>
          </a:p>
          <a:p>
            <a:pPr>
              <a:defRPr/>
            </a:pPr>
            <a:endParaRPr lang="de-DE" sz="2400" dirty="0"/>
          </a:p>
          <a:p>
            <a:pPr>
              <a:defRPr/>
            </a:pPr>
            <a:r>
              <a:rPr lang="de-DE" sz="2400" dirty="0"/>
              <a:t>Es ist gut, wenn Sie wichtige Informationen über Ihr Kind (z.B. eine Lese-Rechtschreib-Störung usw.) frühzeitig weitergeben.</a:t>
            </a:r>
            <a:endParaRPr dirty="0"/>
          </a:p>
        </p:txBody>
      </p:sp>
      <p:sp>
        <p:nvSpPr>
          <p:cNvPr id="7" name="Textfeld 5"/>
          <p:cNvSpPr>
            <a:spLocks/>
          </p:cNvSpPr>
          <p:nvPr/>
        </p:nvSpPr>
        <p:spPr bwMode="auto">
          <a:xfrm>
            <a:off x="3748771" y="4993411"/>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a:solidFill>
                  <a:schemeClr val="tx2"/>
                </a:solidFill>
                <a:hlinkClick r:id="rId2" action="ppaction://hlinksldjump" tooltip="ppaction://hlinksldjumpslide8"/>
              </a:rPr>
              <a:t>&gt; Zurück zu den allgemeinen Fragen</a:t>
            </a:r>
            <a:endParaRPr lang="de-DE" sz="2000">
              <a:solidFill>
                <a:schemeClr val="tx2"/>
              </a:solidFill>
            </a:endParaRPr>
          </a:p>
        </p:txBody>
      </p:sp>
      <p:pic>
        <p:nvPicPr>
          <p:cNvPr id="8" name="Folienzoom 6">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Schulwegbeförderung: Wird der Bus bzw. Zug zur weiterführenden Schule bezahlt?</a:t>
            </a:r>
            <a:endParaRPr/>
          </a:p>
        </p:txBody>
      </p:sp>
      <p:sp>
        <p:nvSpPr>
          <p:cNvPr id="5" name="Rechteck 9"/>
          <p:cNvSpPr/>
          <p:nvPr/>
        </p:nvSpPr>
        <p:spPr bwMode="auto">
          <a:xfrm>
            <a:off x="395288" y="1268760"/>
            <a:ext cx="7921128" cy="1877373"/>
          </a:xfrm>
          <a:prstGeom prst="rect">
            <a:avLst/>
          </a:prstGeom>
        </p:spPr>
        <p:txBody>
          <a:bodyPr wrap="square">
            <a:spAutoFit/>
          </a:bodyPr>
          <a:lstStyle/>
          <a:p>
            <a:pPr marL="285750" indent="-285750">
              <a:lnSpc>
                <a:spcPct val="107000"/>
              </a:lnSpc>
              <a:spcAft>
                <a:spcPts val="800"/>
              </a:spcAft>
              <a:buFontTx/>
              <a:buChar char="-"/>
              <a:defRPr/>
            </a:pPr>
            <a:r>
              <a:rPr lang="de-DE" sz="2200" dirty="0">
                <a:ea typeface="Calibri"/>
                <a:cs typeface="Times New Roman"/>
              </a:rPr>
              <a:t>Der Schulbus wird bei öffentlichen und anerkannten privaten weiterführenden Schulen bis zum Ende der </a:t>
            </a:r>
            <a:br>
              <a:rPr lang="de-DE" sz="2200" dirty="0">
                <a:ea typeface="Calibri"/>
                <a:cs typeface="Times New Roman"/>
              </a:rPr>
            </a:br>
            <a:r>
              <a:rPr lang="de-DE" sz="2200" dirty="0">
                <a:ea typeface="Calibri"/>
                <a:cs typeface="Times New Roman"/>
              </a:rPr>
              <a:t>10. Jahrgangsstufe bezahlt. Die Ausstellung der Fahrkarten erfolgt an der weiterführenden </a:t>
            </a:r>
            <a:r>
              <a:rPr lang="de-DE" sz="2200" dirty="0">
                <a:solidFill>
                  <a:schemeClr val="tx1">
                    <a:lumMod val="95000"/>
                    <a:lumOff val="5000"/>
                  </a:schemeClr>
                </a:solidFill>
                <a:ea typeface="Calibri"/>
                <a:cs typeface="Times New Roman"/>
              </a:rPr>
              <a:t>Schule jeweils zu Beginn des Schuljahres.</a:t>
            </a:r>
            <a:endParaRPr sz="2200" dirty="0"/>
          </a:p>
        </p:txBody>
      </p:sp>
      <p:sp>
        <p:nvSpPr>
          <p:cNvPr id="6" name="Textfeld 4"/>
          <p:cNvSpPr>
            <a:spLocks/>
          </p:cNvSpPr>
          <p:nvPr/>
        </p:nvSpPr>
        <p:spPr bwMode="auto">
          <a:xfrm>
            <a:off x="3510229" y="5853474"/>
            <a:ext cx="459016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u="sng" dirty="0">
                <a:solidFill>
                  <a:schemeClr val="tx2"/>
                </a:solidFill>
                <a:hlinkClick r:id="rId2" action="ppaction://hlinksldjump" tooltip="ppaction://hlinksldjumpslide8"/>
              </a:rPr>
              <a:t>&gt; Zurück zu den allgemeinen Fragen</a:t>
            </a:r>
            <a:endParaRPr lang="de-DE" sz="2000" dirty="0">
              <a:solidFill>
                <a:schemeClr val="tx2"/>
              </a:solidFill>
            </a:endParaRPr>
          </a:p>
        </p:txBody>
      </p:sp>
      <p:sp>
        <p:nvSpPr>
          <p:cNvPr id="2" name="Foliennummernplatzhalter 1">
            <a:extLst>
              <a:ext uri="{FF2B5EF4-FFF2-40B4-BE49-F238E27FC236}">
                <a16:creationId xmlns:a16="http://schemas.microsoft.com/office/drawing/2014/main" id="{D8FED52A-EC6E-4E1F-9CE4-F925B75EA532}"/>
              </a:ext>
            </a:extLst>
          </p:cNvPr>
          <p:cNvSpPr>
            <a:spLocks noGrp="1"/>
          </p:cNvSpPr>
          <p:nvPr>
            <p:ph type="sldNum" sz="quarter" idx="10"/>
          </p:nvPr>
        </p:nvSpPr>
        <p:spPr/>
        <p:txBody>
          <a:bodyPr/>
          <a:lstStyle/>
          <a:p>
            <a:pPr>
              <a:defRPr/>
            </a:pPr>
            <a:fld id="{8C64713B-5F6B-B14E-A375-FB73041371F3}" type="slidenum">
              <a:rPr lang="de-DE" smtClean="0"/>
              <a:t>14</a:t>
            </a:fld>
            <a:endParaRPr lang="de-DE"/>
          </a:p>
        </p:txBody>
      </p:sp>
      <p:pic>
        <p:nvPicPr>
          <p:cNvPr id="8" name="Folienzoom 6">
            <a:hlinkClick r:id="rId3" action="ppaction://hlinksldjump"/>
            <a:extLst>
              <a:ext uri="{FF2B5EF4-FFF2-40B4-BE49-F238E27FC236}">
                <a16:creationId xmlns:a16="http://schemas.microsoft.com/office/drawing/2014/main" id="{6222DD26-3413-4371-AB7C-C660921C0B00}"/>
              </a:ext>
            </a:extLst>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
        <p:nvSpPr>
          <p:cNvPr id="3" name="Rechteck 2">
            <a:extLst>
              <a:ext uri="{FF2B5EF4-FFF2-40B4-BE49-F238E27FC236}">
                <a16:creationId xmlns:a16="http://schemas.microsoft.com/office/drawing/2014/main" id="{223BCBE0-DF4B-4511-8140-13649D98D061}"/>
              </a:ext>
            </a:extLst>
          </p:cNvPr>
          <p:cNvSpPr/>
          <p:nvPr/>
        </p:nvSpPr>
        <p:spPr>
          <a:xfrm>
            <a:off x="3203848" y="3185802"/>
            <a:ext cx="5112568" cy="2601931"/>
          </a:xfrm>
          <a:prstGeom prst="rect">
            <a:avLst/>
          </a:prstGeom>
        </p:spPr>
        <p:txBody>
          <a:bodyPr wrap="square">
            <a:spAutoFit/>
          </a:bodyPr>
          <a:lstStyle/>
          <a:p>
            <a:pPr marL="285750" indent="-285750">
              <a:lnSpc>
                <a:spcPct val="107000"/>
              </a:lnSpc>
              <a:spcAft>
                <a:spcPts val="800"/>
              </a:spcAft>
              <a:buFontTx/>
              <a:buChar char="-"/>
              <a:defRPr/>
            </a:pPr>
            <a:r>
              <a:rPr lang="de-DE" sz="2200" dirty="0">
                <a:solidFill>
                  <a:schemeClr val="tx1">
                    <a:lumMod val="95000"/>
                    <a:lumOff val="5000"/>
                  </a:schemeClr>
                </a:solidFill>
                <a:ea typeface="Calibri"/>
                <a:cs typeface="Times New Roman"/>
              </a:rPr>
              <a:t>Im Normalfall wird die Beförderung bezahlt, wenn der Schulweg in einer Richtung mehr als drei Kilometer beträgt. </a:t>
            </a:r>
            <a:br>
              <a:rPr lang="de-DE" sz="2200" dirty="0">
                <a:solidFill>
                  <a:schemeClr val="tx1">
                    <a:lumMod val="95000"/>
                    <a:lumOff val="5000"/>
                  </a:schemeClr>
                </a:solidFill>
                <a:ea typeface="Calibri"/>
                <a:cs typeface="Times New Roman"/>
              </a:rPr>
            </a:br>
            <a:r>
              <a:rPr lang="de-DE" sz="2200" dirty="0">
                <a:solidFill>
                  <a:schemeClr val="tx1">
                    <a:lumMod val="95000"/>
                    <a:lumOff val="5000"/>
                  </a:schemeClr>
                </a:solidFill>
                <a:ea typeface="Calibri"/>
                <a:cs typeface="Times New Roman"/>
              </a:rPr>
              <a:t>Außerdem muss die Zurücklegung des Schulwegs nach allgemeiner Verkehrsauffassung zumutbar sein.</a:t>
            </a:r>
            <a:endParaRPr lang="de-DE"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800"/>
              <a:t>Fragen zum Probeunterricht</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15</a:t>
            </a:fld>
            <a:endParaRPr lang="de-DE"/>
          </a:p>
        </p:txBody>
      </p:sp>
      <p:sp>
        <p:nvSpPr>
          <p:cNvPr id="6" name="Textfeld 4"/>
          <p:cNvSpPr>
            <a:spLocks/>
          </p:cNvSpPr>
          <p:nvPr/>
        </p:nvSpPr>
        <p:spPr bwMode="auto">
          <a:xfrm>
            <a:off x="356207"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2" action="ppaction://hlinksldjump" tooltip="ppaction://hlinksldjumpslide16"/>
              </a:rPr>
              <a:t>Wann findet der Probeunterricht statt?</a:t>
            </a:r>
            <a:endParaRPr lang="de-DE" sz="2400">
              <a:solidFill>
                <a:schemeClr val="tx2"/>
              </a:solidFill>
            </a:endParaRPr>
          </a:p>
        </p:txBody>
      </p:sp>
      <p:sp>
        <p:nvSpPr>
          <p:cNvPr id="7" name="Textfeld 5">
            <a:hlinkClick r:id="rId2" action="ppaction://hlinksldjump"/>
          </p:cNvPr>
          <p:cNvSpPr>
            <a:spLocks/>
          </p:cNvSpPr>
          <p:nvPr/>
        </p:nvSpPr>
        <p:spPr bwMode="auto">
          <a:xfrm>
            <a:off x="356207" y="2066190"/>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u="sng">
                <a:solidFill>
                  <a:schemeClr val="tx2"/>
                </a:solidFill>
                <a:hlinkClick r:id="rId2" action="ppaction://hlinksldjump" tooltip="ppaction://hlinksldjumpslide16"/>
              </a:rPr>
              <a:t>- Wo findet der Probeunterricht statt?</a:t>
            </a:r>
            <a:endParaRPr lang="de-DE" sz="2400">
              <a:solidFill>
                <a:schemeClr val="tx2"/>
              </a:solidFill>
            </a:endParaRPr>
          </a:p>
        </p:txBody>
      </p:sp>
      <p:sp>
        <p:nvSpPr>
          <p:cNvPr id="8" name="Textfeld 6"/>
          <p:cNvSpPr>
            <a:spLocks/>
          </p:cNvSpPr>
          <p:nvPr/>
        </p:nvSpPr>
        <p:spPr bwMode="auto">
          <a:xfrm>
            <a:off x="356207" y="4715647"/>
            <a:ext cx="734569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3" action="ppaction://hlinksldjump" tooltip="ppaction://hlinksldjumpslide19"/>
              </a:rPr>
              <a:t>Wann ist die Teilnahme am Probeunterricht sinnvoll?</a:t>
            </a:r>
            <a:endParaRPr lang="de-DE" sz="2400">
              <a:solidFill>
                <a:schemeClr val="tx2"/>
              </a:solidFill>
            </a:endParaRPr>
          </a:p>
        </p:txBody>
      </p:sp>
      <p:sp>
        <p:nvSpPr>
          <p:cNvPr id="9" name="Textfeld 7">
            <a:hlinkClick r:id="rId4" action="ppaction://hlinksldjump"/>
          </p:cNvPr>
          <p:cNvSpPr>
            <a:spLocks/>
          </p:cNvSpPr>
          <p:nvPr/>
        </p:nvSpPr>
        <p:spPr bwMode="auto">
          <a:xfrm>
            <a:off x="356207" y="3839329"/>
            <a:ext cx="714543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4" action="ppaction://hlinksldjump" tooltip="ppaction://hlinksldjumpslide18"/>
              </a:rPr>
              <a:t>Wann ist der Probeunterricht bestanden?</a:t>
            </a:r>
            <a:endParaRPr lang="de-DE" sz="2400">
              <a:solidFill>
                <a:schemeClr val="tx2"/>
              </a:solidFill>
            </a:endParaRPr>
          </a:p>
        </p:txBody>
      </p:sp>
      <p:sp>
        <p:nvSpPr>
          <p:cNvPr id="10" name="Textfeld 8"/>
          <p:cNvSpPr>
            <a:spLocks/>
          </p:cNvSpPr>
          <p:nvPr/>
        </p:nvSpPr>
        <p:spPr bwMode="auto">
          <a:xfrm>
            <a:off x="356207" y="2911210"/>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5" action="ppaction://hlinksldjump" tooltip="ppaction://hlinksldjumpslide17"/>
              </a:rPr>
              <a:t>Wie läuft der Probeunterricht ab?</a:t>
            </a:r>
            <a:endParaRPr lang="de-DE" sz="2400">
              <a:solidFill>
                <a:schemeClr val="tx2"/>
              </a:solidFill>
            </a:endParaRPr>
          </a:p>
        </p:txBody>
      </p:sp>
      <p:pic>
        <p:nvPicPr>
          <p:cNvPr id="11" name="Folienzoom 9">
            <a:hlinkClick r:id="rId6" action="ppaction://hlinksldjump"/>
          </p:cNvPr>
          <p:cNvPicPr>
            <a:picLocks noGrp="1" noRot="1" noChangeAspect="1" noMove="1" noResize="1" noEditPoints="1" noAdjustHandles="1" noChangeArrowheads="1" noChangeShapeType="1"/>
          </p:cNvPicPr>
          <p:nvPr/>
        </p:nvPicPr>
        <p:blipFill>
          <a:blip r:embed="rId7"/>
          <a:stretch/>
        </p:blipFill>
        <p:spPr bwMode="auto">
          <a:xfrm>
            <a:off x="6084888" y="1813390"/>
            <a:ext cx="2286000" cy="1714500"/>
          </a:xfrm>
          <a:prstGeom prst="rect">
            <a:avLst/>
          </a:prstGeom>
          <a:ln w="3175">
            <a:solidFill>
              <a:prstClr val="ltGray"/>
            </a:solidFill>
          </a:ln>
        </p:spPr>
      </p:pic>
      <p:sp>
        <p:nvSpPr>
          <p:cNvPr id="12" name="Textfeld 10"/>
          <p:cNvSpPr>
            <a:spLocks/>
          </p:cNvSpPr>
          <p:nvPr/>
        </p:nvSpPr>
        <p:spPr bwMode="auto">
          <a:xfrm>
            <a:off x="391384" y="5605684"/>
            <a:ext cx="9149168"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8" action="ppaction://hlinksldjump" tooltip="ppaction://hlinksldjumpslide20"/>
              </a:rPr>
              <a:t>Beispielaufgaben für den Probeunterricht an RS und GYM?</a:t>
            </a:r>
            <a:endParaRPr lang="de-DE" sz="240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Wann und wo findet der Probeunterricht statt?</a:t>
            </a:r>
            <a:endParaRPr/>
          </a:p>
        </p:txBody>
      </p:sp>
      <p:sp>
        <p:nvSpPr>
          <p:cNvPr id="5" name="Rechteck 9"/>
          <p:cNvSpPr/>
          <p:nvPr/>
        </p:nvSpPr>
        <p:spPr bwMode="auto">
          <a:xfrm>
            <a:off x="387585" y="1628800"/>
            <a:ext cx="8316862" cy="2309093"/>
          </a:xfrm>
          <a:prstGeom prst="rect">
            <a:avLst/>
          </a:prstGeom>
        </p:spPr>
        <p:txBody>
          <a:bodyPr wrap="square">
            <a:spAutoFit/>
          </a:bodyPr>
          <a:lstStyle/>
          <a:p>
            <a:pPr marL="285750" indent="-285750">
              <a:lnSpc>
                <a:spcPct val="107000"/>
              </a:lnSpc>
              <a:spcAft>
                <a:spcPts val="800"/>
              </a:spcAft>
              <a:buFontTx/>
              <a:buChar char="-"/>
              <a:defRPr/>
            </a:pPr>
            <a:r>
              <a:rPr lang="de-DE" sz="2400" dirty="0">
                <a:ea typeface="Calibri"/>
                <a:cs typeface="Times New Roman"/>
              </a:rPr>
              <a:t>Der Probeunterricht wird von </a:t>
            </a:r>
            <a:r>
              <a:rPr lang="de-DE" sz="2400" dirty="0" smtClean="0">
                <a:ea typeface="Calibri"/>
                <a:cs typeface="Times New Roman"/>
              </a:rPr>
              <a:t>17. </a:t>
            </a:r>
            <a:r>
              <a:rPr lang="de-DE" sz="2400" dirty="0">
                <a:ea typeface="Calibri"/>
                <a:cs typeface="Times New Roman"/>
              </a:rPr>
              <a:t>Mai bis </a:t>
            </a:r>
            <a:r>
              <a:rPr lang="de-DE" sz="2400" dirty="0" smtClean="0">
                <a:ea typeface="Calibri"/>
                <a:cs typeface="Times New Roman"/>
              </a:rPr>
              <a:t>19. </a:t>
            </a:r>
            <a:r>
              <a:rPr lang="de-DE" sz="2400" dirty="0">
                <a:ea typeface="Calibri"/>
                <a:cs typeface="Times New Roman"/>
              </a:rPr>
              <a:t>Mai </a:t>
            </a:r>
            <a:r>
              <a:rPr lang="de-DE" sz="2400" dirty="0" smtClean="0">
                <a:ea typeface="Calibri"/>
                <a:cs typeface="Times New Roman"/>
              </a:rPr>
              <a:t>2022 </a:t>
            </a:r>
            <a:r>
              <a:rPr lang="de-DE" sz="2400" dirty="0">
                <a:ea typeface="Calibri"/>
                <a:cs typeface="Times New Roman"/>
              </a:rPr>
              <a:t>durchgeführt</a:t>
            </a:r>
            <a:endParaRPr dirty="0"/>
          </a:p>
          <a:p>
            <a:pPr marL="285750" indent="-285750">
              <a:lnSpc>
                <a:spcPct val="107000"/>
              </a:lnSpc>
              <a:spcAft>
                <a:spcPts val="800"/>
              </a:spcAft>
              <a:buFontTx/>
              <a:buChar char="-"/>
              <a:defRPr/>
            </a:pPr>
            <a:r>
              <a:rPr lang="de-DE" sz="2400" dirty="0">
                <a:ea typeface="Calibri"/>
                <a:cs typeface="Times New Roman"/>
              </a:rPr>
              <a:t>Der Probeunterricht findet in der Regel an der Schule statt, die im kommenden Jahr auch besucht werden soll.</a:t>
            </a:r>
            <a:endParaRPr lang="de-DE" sz="2800" dirty="0"/>
          </a:p>
          <a:p>
            <a:pPr>
              <a:defRPr/>
            </a:pPr>
            <a:endParaRPr lang="de-DE" sz="2800" dirty="0"/>
          </a:p>
        </p:txBody>
      </p:sp>
      <p:pic>
        <p:nvPicPr>
          <p:cNvPr id="6" name="Folienzoom 5">
            <a:hlinkClick r:id="rId2" action="ppaction://hlinksldjump"/>
          </p:cNvPr>
          <p:cNvPicPr>
            <a:picLocks noGrp="1" noRot="1" noChangeAspect="1" noMove="1" noResize="1" noEditPoints="1" noAdjustHandles="1" noChangeArrowheads="1" noChangeShapeType="1"/>
          </p:cNvPicPr>
          <p:nvPr/>
        </p:nvPicPr>
        <p:blipFill>
          <a:blip r:embed="rId3"/>
          <a:stretch/>
        </p:blipFill>
        <p:spPr bwMode="auto">
          <a:xfrm>
            <a:off x="6012159" y="3943470"/>
            <a:ext cx="2286000" cy="1714500"/>
          </a:xfrm>
          <a:prstGeom prst="rect">
            <a:avLst/>
          </a:prstGeom>
          <a:ln w="3175">
            <a:solidFill>
              <a:prstClr val="ltGray"/>
            </a:solidFill>
          </a:ln>
        </p:spPr>
      </p:pic>
      <p:sp>
        <p:nvSpPr>
          <p:cNvPr id="7" name="Textfeld 2"/>
          <p:cNvSpPr>
            <a:spLocks/>
          </p:cNvSpPr>
          <p:nvPr/>
        </p:nvSpPr>
        <p:spPr bwMode="auto">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a:solidFill>
                  <a:schemeClr val="tx2"/>
                </a:solidFill>
              </a:rPr>
              <a:t>- </a:t>
            </a:r>
            <a:r>
              <a:rPr lang="de-DE" sz="2000" u="sng">
                <a:solidFill>
                  <a:schemeClr val="tx2"/>
                </a:solidFill>
                <a:hlinkClick r:id="rId4" action="ppaction://hlinksldjump" tooltip="ppaction://hlinksldjumpslide15"/>
              </a:rPr>
              <a:t>Zurück zu Fragen zum Probenunterricht</a:t>
            </a:r>
            <a:endParaRPr lang="de-DE" sz="2000">
              <a:solidFill>
                <a:schemeClr val="tx2"/>
              </a:solidFill>
            </a:endParaRPr>
          </a:p>
        </p:txBody>
      </p:sp>
      <p:sp>
        <p:nvSpPr>
          <p:cNvPr id="2" name="Foliennummernplatzhalter 1">
            <a:extLst>
              <a:ext uri="{FF2B5EF4-FFF2-40B4-BE49-F238E27FC236}">
                <a16:creationId xmlns:a16="http://schemas.microsoft.com/office/drawing/2014/main" id="{6EFEF7CF-56AE-4910-A0B7-18425D381E2F}"/>
              </a:ext>
            </a:extLst>
          </p:cNvPr>
          <p:cNvSpPr>
            <a:spLocks noGrp="1"/>
          </p:cNvSpPr>
          <p:nvPr>
            <p:ph type="sldNum" sz="quarter" idx="10"/>
          </p:nvPr>
        </p:nvSpPr>
        <p:spPr/>
        <p:txBody>
          <a:bodyPr/>
          <a:lstStyle/>
          <a:p>
            <a:pPr>
              <a:defRPr/>
            </a:pPr>
            <a:fld id="{8C64713B-5F6B-B14E-A375-FB73041371F3}" type="slidenum">
              <a:rPr lang="de-DE" smtClean="0"/>
              <a:t>16</a:t>
            </a:fld>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Wie läuft der Probeunterricht ab?</a:t>
            </a:r>
            <a:br>
              <a:rPr lang="de-DE"/>
            </a:br>
            <a:endParaRPr lang="de-DE"/>
          </a:p>
        </p:txBody>
      </p:sp>
      <p:sp>
        <p:nvSpPr>
          <p:cNvPr id="5" name="Rechteck 9"/>
          <p:cNvSpPr/>
          <p:nvPr/>
        </p:nvSpPr>
        <p:spPr bwMode="auto">
          <a:xfrm>
            <a:off x="557268" y="1618742"/>
            <a:ext cx="8317041" cy="1793885"/>
          </a:xfrm>
          <a:prstGeom prst="rect">
            <a:avLst/>
          </a:prstGeom>
        </p:spPr>
        <p:txBody>
          <a:bodyPr wrap="square">
            <a:spAutoFit/>
          </a:bodyPr>
          <a:lstStyle/>
          <a:p>
            <a:pPr>
              <a:lnSpc>
                <a:spcPct val="107000"/>
              </a:lnSpc>
              <a:spcAft>
                <a:spcPts val="800"/>
              </a:spcAft>
              <a:defRPr/>
            </a:pPr>
            <a:r>
              <a:rPr lang="de-DE" sz="2400">
                <a:ea typeface="Calibri"/>
              </a:rPr>
              <a:t>Der Probeunterricht findet in den Fächern Deutsch und Mathematik statt. Dabei gibt es Unterricht und auch Proben. Die Aufgaben werden zentral gestellt.</a:t>
            </a:r>
            <a:endParaRPr lang="de-DE" sz="2800"/>
          </a:p>
          <a:p>
            <a:pPr>
              <a:defRPr/>
            </a:pPr>
            <a:endParaRPr lang="de-DE" sz="2800"/>
          </a:p>
        </p:txBody>
      </p:sp>
      <p:pic>
        <p:nvPicPr>
          <p:cNvPr id="7" name="Folienzoom 5">
            <a:hlinkClick r:id="rId2" action="ppaction://hlinksldjump"/>
          </p:cNvPr>
          <p:cNvPicPr>
            <a:picLocks noGrp="1" noRot="1" noChangeAspect="1" noMove="1" noResize="1" noEditPoints="1" noAdjustHandles="1" noChangeArrowheads="1" noChangeShapeType="1"/>
          </p:cNvPicPr>
          <p:nvPr/>
        </p:nvPicPr>
        <p:blipFill>
          <a:blip r:embed="rId3"/>
          <a:stretch/>
        </p:blipFill>
        <p:spPr bwMode="auto">
          <a:xfrm>
            <a:off x="6012159" y="3943470"/>
            <a:ext cx="2286000" cy="1714500"/>
          </a:xfrm>
          <a:prstGeom prst="rect">
            <a:avLst/>
          </a:prstGeom>
          <a:ln w="3175">
            <a:solidFill>
              <a:prstClr val="ltGray"/>
            </a:solidFill>
          </a:ln>
        </p:spPr>
      </p:pic>
      <p:sp>
        <p:nvSpPr>
          <p:cNvPr id="8" name="Textfeld 6"/>
          <p:cNvSpPr>
            <a:spLocks/>
          </p:cNvSpPr>
          <p:nvPr/>
        </p:nvSpPr>
        <p:spPr bwMode="auto">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a:solidFill>
                  <a:schemeClr val="tx2"/>
                </a:solidFill>
              </a:rPr>
              <a:t>- </a:t>
            </a:r>
            <a:r>
              <a:rPr lang="de-DE" sz="2000" u="sng">
                <a:solidFill>
                  <a:schemeClr val="tx2"/>
                </a:solidFill>
                <a:hlinkClick r:id="rId4" action="ppaction://hlinksldjump" tooltip="ppaction://hlinksldjumpslide15"/>
              </a:rPr>
              <a:t>Zurück zu Fragen zum Probenunterricht</a:t>
            </a:r>
            <a:endParaRPr lang="de-DE" sz="2000">
              <a:solidFill>
                <a:schemeClr val="tx2"/>
              </a:solidFill>
            </a:endParaRPr>
          </a:p>
        </p:txBody>
      </p:sp>
      <p:sp>
        <p:nvSpPr>
          <p:cNvPr id="2" name="Foliennummernplatzhalter 1">
            <a:extLst>
              <a:ext uri="{FF2B5EF4-FFF2-40B4-BE49-F238E27FC236}">
                <a16:creationId xmlns:a16="http://schemas.microsoft.com/office/drawing/2014/main" id="{76626A53-CB1D-4EF4-A78D-DFB030CA2A2B}"/>
              </a:ext>
            </a:extLst>
          </p:cNvPr>
          <p:cNvSpPr>
            <a:spLocks noGrp="1"/>
          </p:cNvSpPr>
          <p:nvPr>
            <p:ph type="sldNum" sz="quarter" idx="10"/>
          </p:nvPr>
        </p:nvSpPr>
        <p:spPr/>
        <p:txBody>
          <a:bodyPr/>
          <a:lstStyle/>
          <a:p>
            <a:pPr>
              <a:defRPr/>
            </a:pPr>
            <a:fld id="{8C64713B-5F6B-B14E-A375-FB73041371F3}" type="slidenum">
              <a:rPr lang="de-DE" smtClean="0"/>
              <a:t>17</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
            </a:r>
            <a:br>
              <a:rPr lang="de-DE"/>
            </a:br>
            <a:r>
              <a:rPr lang="de-DE"/>
              <a:t>Wann ist der Probeunterricht bestanden?</a:t>
            </a:r>
            <a:endParaRPr/>
          </a:p>
        </p:txBody>
      </p:sp>
      <p:sp>
        <p:nvSpPr>
          <p:cNvPr id="5" name="Rechteck 9"/>
          <p:cNvSpPr/>
          <p:nvPr/>
        </p:nvSpPr>
        <p:spPr bwMode="auto">
          <a:xfrm>
            <a:off x="249629" y="3688088"/>
            <a:ext cx="8316933" cy="1762287"/>
          </a:xfrm>
          <a:prstGeom prst="rect">
            <a:avLst/>
          </a:prstGeom>
        </p:spPr>
        <p:txBody>
          <a:bodyPr wrap="square">
            <a:spAutoFit/>
          </a:bodyPr>
          <a:lstStyle/>
          <a:p>
            <a:pPr marL="285750" indent="-285750">
              <a:lnSpc>
                <a:spcPct val="107000"/>
              </a:lnSpc>
              <a:spcAft>
                <a:spcPts val="800"/>
              </a:spcAft>
              <a:buFontTx/>
              <a:buChar char="-"/>
              <a:defRPr/>
            </a:pPr>
            <a:r>
              <a:rPr lang="de-DE">
                <a:latin typeface="+mj-lt"/>
                <a:ea typeface="Calibri"/>
              </a:rPr>
              <a:t>Der Probeunterricht ist bestanden, wenn in einem Fach mindestens die Note 4 und in dem anderen Fach die Note 3 erreicht wurde. </a:t>
            </a:r>
            <a:endParaRPr/>
          </a:p>
          <a:p>
            <a:pPr marL="285750" indent="-285750">
              <a:lnSpc>
                <a:spcPct val="107000"/>
              </a:lnSpc>
              <a:spcAft>
                <a:spcPts val="800"/>
              </a:spcAft>
              <a:buFontTx/>
              <a:buChar char="-"/>
              <a:defRPr/>
            </a:pPr>
            <a:r>
              <a:rPr lang="de-DE">
                <a:latin typeface="+mj-lt"/>
                <a:ea typeface="Calibri"/>
              </a:rPr>
              <a:t>Sollte in beiden Fächern die Note 4 erreicht worden sein, können Sie als Eltern entscheiden, ob Sie dennoch eine Aufnahme an die Schule möchten. </a:t>
            </a:r>
            <a:endParaRPr/>
          </a:p>
          <a:p>
            <a:pPr marL="285750" indent="-285750">
              <a:lnSpc>
                <a:spcPct val="107000"/>
              </a:lnSpc>
              <a:spcAft>
                <a:spcPts val="800"/>
              </a:spcAft>
              <a:buFontTx/>
              <a:buChar char="-"/>
              <a:defRPr/>
            </a:pPr>
            <a:r>
              <a:rPr lang="de-DE">
                <a:latin typeface="+mj-lt"/>
                <a:ea typeface="Calibri"/>
              </a:rPr>
              <a:t>Mit der Note 5 in einem Fach ist der Probeunterricht nicht bestanden. </a:t>
            </a:r>
            <a:endParaRPr lang="de-DE" sz="2800"/>
          </a:p>
        </p:txBody>
      </p:sp>
      <p:pic>
        <p:nvPicPr>
          <p:cNvPr id="6" name="Grafik 5" descr="Ein Bild, das Screenshot, Schild, Foto, Bus enthält.&#10;&#10;Automatisch generierte Beschreibung"/>
          <p:cNvPicPr>
            <a:picLocks noChangeAspect="1"/>
          </p:cNvPicPr>
          <p:nvPr/>
        </p:nvPicPr>
        <p:blipFill>
          <a:blip r:embed="rId2"/>
          <a:stretch/>
        </p:blipFill>
        <p:spPr bwMode="auto">
          <a:xfrm>
            <a:off x="420440" y="1124744"/>
            <a:ext cx="5015655" cy="2303755"/>
          </a:xfrm>
          <a:prstGeom prst="rect">
            <a:avLst/>
          </a:prstGeom>
        </p:spPr>
      </p:pic>
      <p:pic>
        <p:nvPicPr>
          <p:cNvPr id="7" name="Folienzoom 7">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354390" y="1452067"/>
            <a:ext cx="2286000" cy="1714500"/>
          </a:xfrm>
          <a:prstGeom prst="rect">
            <a:avLst/>
          </a:prstGeom>
          <a:ln w="3175">
            <a:solidFill>
              <a:prstClr val="ltGray"/>
            </a:solidFill>
          </a:ln>
        </p:spPr>
      </p:pic>
      <p:sp>
        <p:nvSpPr>
          <p:cNvPr id="8" name="Textfeld 8"/>
          <p:cNvSpPr>
            <a:spLocks/>
          </p:cNvSpPr>
          <p:nvPr/>
        </p:nvSpPr>
        <p:spPr bwMode="auto">
          <a:xfrm>
            <a:off x="611560" y="5701081"/>
            <a:ext cx="4968552" cy="6480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a:solidFill>
                  <a:schemeClr val="tx2"/>
                </a:solidFill>
              </a:rPr>
              <a:t>- </a:t>
            </a:r>
            <a:r>
              <a:rPr lang="de-DE" sz="2000" u="sng">
                <a:solidFill>
                  <a:schemeClr val="tx2"/>
                </a:solidFill>
                <a:hlinkClick r:id="rId5" action="ppaction://hlinksldjump" tooltip="ppaction://hlinksldjumpslide15"/>
              </a:rPr>
              <a:t>Zurück zu Fragen zum Probenunterricht</a:t>
            </a:r>
            <a:endParaRPr lang="de-DE" sz="2000">
              <a:solidFill>
                <a:schemeClr val="tx2"/>
              </a:solidFill>
            </a:endParaRPr>
          </a:p>
        </p:txBody>
      </p:sp>
      <p:sp>
        <p:nvSpPr>
          <p:cNvPr id="2" name="Foliennummernplatzhalter 1">
            <a:extLst>
              <a:ext uri="{FF2B5EF4-FFF2-40B4-BE49-F238E27FC236}">
                <a16:creationId xmlns:a16="http://schemas.microsoft.com/office/drawing/2014/main" id="{6A916AE3-715E-4C40-9A29-1EC5A99F9EF9}"/>
              </a:ext>
            </a:extLst>
          </p:cNvPr>
          <p:cNvSpPr>
            <a:spLocks noGrp="1"/>
          </p:cNvSpPr>
          <p:nvPr>
            <p:ph type="sldNum" sz="quarter" idx="10"/>
          </p:nvPr>
        </p:nvSpPr>
        <p:spPr/>
        <p:txBody>
          <a:bodyPr/>
          <a:lstStyle/>
          <a:p>
            <a:pPr>
              <a:defRPr/>
            </a:pPr>
            <a:fld id="{8C64713B-5F6B-B14E-A375-FB73041371F3}" type="slidenum">
              <a:rPr lang="de-DE" smtClean="0"/>
              <a:t>18</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201048" cy="648000"/>
          </a:xfrm>
        </p:spPr>
        <p:txBody>
          <a:bodyPr/>
          <a:lstStyle/>
          <a:p>
            <a:pPr>
              <a:defRPr/>
            </a:pPr>
            <a:r>
              <a:rPr lang="de-DE" sz="2800"/>
              <a:t>Inhaltsverzeichnis – Fragen zum Übertritt</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1</a:t>
            </a:fld>
            <a:endParaRPr lang="de-DE"/>
          </a:p>
        </p:txBody>
      </p:sp>
      <p:pic>
        <p:nvPicPr>
          <p:cNvPr id="6" name="Grafik 4" descr="Ein Bild, das Foto, dunkel, Licht, schwarz enthält.&#10;&#10;Automatisch generierte Beschreibung"/>
          <p:cNvPicPr>
            <a:picLocks noChangeAspect="1"/>
          </p:cNvPicPr>
          <p:nvPr/>
        </p:nvPicPr>
        <p:blipFill>
          <a:blip r:embed="rId3"/>
          <a:stretch/>
        </p:blipFill>
        <p:spPr bwMode="auto">
          <a:xfrm>
            <a:off x="7164288" y="1776068"/>
            <a:ext cx="1319569" cy="1677210"/>
          </a:xfrm>
          <a:prstGeom prst="rect">
            <a:avLst/>
          </a:prstGeom>
        </p:spPr>
      </p:pic>
      <p:sp>
        <p:nvSpPr>
          <p:cNvPr id="7" name="Textfeld 3">
            <a:hlinkClick r:id="rId4" action="ppaction://hlinksldjump"/>
          </p:cNvPr>
          <p:cNvSpPr>
            <a:spLocks/>
          </p:cNvSpPr>
          <p:nvPr/>
        </p:nvSpPr>
        <p:spPr bwMode="auto">
          <a:xfrm>
            <a:off x="288144" y="1218189"/>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I. 	</a:t>
            </a:r>
            <a:r>
              <a:rPr lang="de-DE" sz="2400" u="sng">
                <a:solidFill>
                  <a:schemeClr val="tx2"/>
                </a:solidFill>
                <a:hlinkClick r:id="rId5" action="ppaction://hlinksldjump" tooltip="ppaction://hlinksldjumpslide2"/>
              </a:rPr>
              <a:t>Entscheidungshilfen zum Übertritt</a:t>
            </a:r>
            <a:endParaRPr lang="de-DE" sz="2400">
              <a:solidFill>
                <a:schemeClr val="tx2"/>
              </a:solidFill>
            </a:endParaRPr>
          </a:p>
        </p:txBody>
      </p:sp>
      <p:sp>
        <p:nvSpPr>
          <p:cNvPr id="8" name="Textfeld 5"/>
          <p:cNvSpPr>
            <a:spLocks/>
          </p:cNvSpPr>
          <p:nvPr/>
        </p:nvSpPr>
        <p:spPr bwMode="auto">
          <a:xfrm>
            <a:off x="318644" y="2495458"/>
            <a:ext cx="5976912" cy="621621"/>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dirty="0">
                <a:solidFill>
                  <a:schemeClr val="tx2"/>
                </a:solidFill>
              </a:rPr>
              <a:t>III. 	Fragen zum </a:t>
            </a:r>
            <a:r>
              <a:rPr lang="de-DE" sz="2400" u="sng" dirty="0">
                <a:solidFill>
                  <a:schemeClr val="tx2"/>
                </a:solidFill>
                <a:hlinkClick r:id="rId6" action="ppaction://hlinksldjump"/>
              </a:rPr>
              <a:t>Probeunterricht</a:t>
            </a:r>
            <a:endParaRPr lang="de-DE" sz="2400" dirty="0">
              <a:solidFill>
                <a:schemeClr val="tx2"/>
              </a:solidFill>
            </a:endParaRPr>
          </a:p>
        </p:txBody>
      </p:sp>
      <p:sp>
        <p:nvSpPr>
          <p:cNvPr id="9" name="Textfeld 6">
            <a:hlinkClick r:id="rId7" action="ppaction://hlinksldjump"/>
          </p:cNvPr>
          <p:cNvSpPr>
            <a:spLocks/>
          </p:cNvSpPr>
          <p:nvPr/>
        </p:nvSpPr>
        <p:spPr bwMode="auto">
          <a:xfrm>
            <a:off x="288144" y="1867451"/>
            <a:ext cx="5976912" cy="621621"/>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II. 	</a:t>
            </a:r>
            <a:r>
              <a:rPr lang="de-DE" sz="2400" u="sng">
                <a:solidFill>
                  <a:schemeClr val="tx2"/>
                </a:solidFill>
                <a:hlinkClick r:id="rId8" action="ppaction://hlinksldjump" tooltip="ppaction://hlinksldjumpslide8"/>
              </a:rPr>
              <a:t>Allgemeine Fragen zum Übertritt</a:t>
            </a:r>
            <a:endParaRPr lang="de-DE" sz="2400">
              <a:solidFill>
                <a:schemeClr val="tx2"/>
              </a:solidFill>
            </a:endParaRPr>
          </a:p>
        </p:txBody>
      </p:sp>
      <p:sp>
        <p:nvSpPr>
          <p:cNvPr id="10" name="Textfeld 7"/>
          <p:cNvSpPr>
            <a:spLocks/>
          </p:cNvSpPr>
          <p:nvPr/>
        </p:nvSpPr>
        <p:spPr bwMode="auto">
          <a:xfrm>
            <a:off x="318644" y="3197223"/>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dirty="0">
                <a:solidFill>
                  <a:schemeClr val="tx2"/>
                </a:solidFill>
              </a:rPr>
              <a:t>IV. 	Fragen zur </a:t>
            </a:r>
            <a:r>
              <a:rPr lang="de-DE" sz="2400" u="sng" dirty="0">
                <a:solidFill>
                  <a:schemeClr val="tx2"/>
                </a:solidFill>
                <a:hlinkClick r:id="rId9" action="ppaction://hlinksldjump" tooltip="ppaction://hlinksldjumpslide21"/>
              </a:rPr>
              <a:t>Mittelschule</a:t>
            </a:r>
            <a:endParaRPr lang="de-DE" sz="2400" dirty="0">
              <a:solidFill>
                <a:schemeClr val="tx2"/>
              </a:solidFill>
            </a:endParaRPr>
          </a:p>
        </p:txBody>
      </p:sp>
      <p:sp>
        <p:nvSpPr>
          <p:cNvPr id="11" name="Textfeld 8">
            <a:hlinkClick r:id="rId10" action="ppaction://hlinksldjump"/>
          </p:cNvPr>
          <p:cNvSpPr>
            <a:spLocks/>
          </p:cNvSpPr>
          <p:nvPr/>
        </p:nvSpPr>
        <p:spPr bwMode="auto">
          <a:xfrm>
            <a:off x="308442" y="3893598"/>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V. 	Fragen zur </a:t>
            </a:r>
            <a:r>
              <a:rPr lang="de-DE" sz="2400" u="sng">
                <a:solidFill>
                  <a:schemeClr val="tx2"/>
                </a:solidFill>
                <a:hlinkClick r:id="rId10" action="ppaction://hlinksldjump" tooltip="ppaction://hlinksldjumpslide36"/>
              </a:rPr>
              <a:t>Realschule</a:t>
            </a:r>
            <a:endParaRPr lang="de-DE" sz="2400">
              <a:solidFill>
                <a:schemeClr val="tx2"/>
              </a:solidFill>
            </a:endParaRPr>
          </a:p>
        </p:txBody>
      </p:sp>
      <p:sp>
        <p:nvSpPr>
          <p:cNvPr id="12" name="Textfeld 9"/>
          <p:cNvSpPr>
            <a:spLocks/>
          </p:cNvSpPr>
          <p:nvPr/>
        </p:nvSpPr>
        <p:spPr bwMode="auto">
          <a:xfrm>
            <a:off x="318644" y="5298124"/>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VII.	Fragen zur </a:t>
            </a:r>
            <a:r>
              <a:rPr lang="de-DE" sz="2400" u="sng">
                <a:solidFill>
                  <a:schemeClr val="tx2"/>
                </a:solidFill>
                <a:hlinkClick r:id="rId11" action="ppaction://hlinksldjump" tooltip="ppaction://hlinksldjumpslide51"/>
              </a:rPr>
              <a:t>Wirtschaftsschule und Berufsschule</a:t>
            </a:r>
            <a:endParaRPr lang="de-DE" sz="2400">
              <a:solidFill>
                <a:schemeClr val="tx2"/>
              </a:solidFill>
            </a:endParaRPr>
          </a:p>
        </p:txBody>
      </p:sp>
      <p:sp>
        <p:nvSpPr>
          <p:cNvPr id="13" name="Textfeld 10"/>
          <p:cNvSpPr>
            <a:spLocks/>
          </p:cNvSpPr>
          <p:nvPr/>
        </p:nvSpPr>
        <p:spPr bwMode="auto">
          <a:xfrm>
            <a:off x="318644" y="4601749"/>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VI. 	Fragen zum </a:t>
            </a:r>
            <a:r>
              <a:rPr lang="de-DE" sz="2400" u="sng">
                <a:solidFill>
                  <a:schemeClr val="tx2"/>
                </a:solidFill>
                <a:hlinkClick r:id="rId12" action="ppaction://hlinksldjump" tooltip="ppaction://hlinksldjumpslide45"/>
              </a:rPr>
              <a:t>Gymnasium</a:t>
            </a:r>
            <a:endParaRPr lang="de-DE" sz="2400">
              <a:solidFill>
                <a:schemeClr val="tx2"/>
              </a:solidFill>
            </a:endParaRPr>
          </a:p>
        </p:txBody>
      </p:sp>
      <p:sp>
        <p:nvSpPr>
          <p:cNvPr id="14" name="Textfeld 11"/>
          <p:cNvSpPr>
            <a:spLocks/>
          </p:cNvSpPr>
          <p:nvPr/>
        </p:nvSpPr>
        <p:spPr bwMode="auto">
          <a:xfrm>
            <a:off x="395288" y="5805264"/>
            <a:ext cx="7561088" cy="576064"/>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a:buChar char=""/>
              <a:defRPr/>
            </a:pPr>
            <a:endParaRPr lang="de-DE" sz="1400">
              <a:solidFill>
                <a:schemeClr val="tx2"/>
              </a:solidFill>
            </a:endParaRPr>
          </a:p>
        </p:txBody>
      </p:sp>
      <p:sp>
        <p:nvSpPr>
          <p:cNvPr id="15" name="Textfeld 12"/>
          <p:cNvSpPr>
            <a:spLocks/>
          </p:cNvSpPr>
          <p:nvPr/>
        </p:nvSpPr>
        <p:spPr bwMode="auto">
          <a:xfrm>
            <a:off x="356716" y="5859268"/>
            <a:ext cx="5976912"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VIII.	</a:t>
            </a:r>
            <a:r>
              <a:rPr lang="de-DE" sz="2400" u="sng">
                <a:solidFill>
                  <a:schemeClr val="tx2"/>
                </a:solidFill>
                <a:hlinkClick r:id="rId13" action="ppaction://hlinksldjump" tooltip="ppaction://hlinksldjumpslide59"/>
              </a:rPr>
              <a:t>Abschlüsse</a:t>
            </a:r>
            <a:r>
              <a:rPr lang="de-DE" sz="2400">
                <a:solidFill>
                  <a:schemeClr val="tx2"/>
                </a:solidFill>
              </a:rPr>
              <a:t> an den weiterführenden Schulen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Wann ist die Teilnahme am Probeunterricht sinnvoll?</a:t>
            </a:r>
            <a:endParaRPr/>
          </a:p>
        </p:txBody>
      </p:sp>
      <p:sp>
        <p:nvSpPr>
          <p:cNvPr id="5" name="Rechteck 9"/>
          <p:cNvSpPr/>
          <p:nvPr/>
        </p:nvSpPr>
        <p:spPr bwMode="auto">
          <a:xfrm>
            <a:off x="395287" y="1268759"/>
            <a:ext cx="8317113" cy="3237489"/>
          </a:xfrm>
          <a:prstGeom prst="rect">
            <a:avLst/>
          </a:prstGeom>
        </p:spPr>
        <p:txBody>
          <a:bodyPr wrap="square">
            <a:spAutoFit/>
          </a:bodyPr>
          <a:lstStyle/>
          <a:p>
            <a:pPr>
              <a:lnSpc>
                <a:spcPct val="107000"/>
              </a:lnSpc>
              <a:spcAft>
                <a:spcPts val="800"/>
              </a:spcAft>
              <a:defRPr/>
            </a:pPr>
            <a:r>
              <a:rPr lang="de-DE" sz="2000" dirty="0">
                <a:ea typeface="Calibri"/>
              </a:rPr>
              <a:t>Am sinnvollsten ist die Teilnahme, wenn Ihr Kind die Note für die gewünschte Schulart knapp verfehlt hat.</a:t>
            </a:r>
          </a:p>
          <a:p>
            <a:pPr>
              <a:lnSpc>
                <a:spcPct val="107000"/>
              </a:lnSpc>
              <a:spcAft>
                <a:spcPts val="800"/>
              </a:spcAft>
              <a:defRPr/>
            </a:pPr>
            <a:endParaRPr lang="de-DE" sz="2000" dirty="0">
              <a:ea typeface="Calibri"/>
            </a:endParaRPr>
          </a:p>
          <a:p>
            <a:pPr>
              <a:lnSpc>
                <a:spcPct val="107000"/>
              </a:lnSpc>
              <a:spcAft>
                <a:spcPts val="800"/>
              </a:spcAft>
              <a:defRPr/>
            </a:pPr>
            <a:r>
              <a:rPr lang="de-DE" sz="2000" dirty="0">
                <a:ea typeface="Calibri"/>
              </a:rPr>
              <a:t>Bedenken Sie, dass sich das Niveau des Probeunterrichts an der jeweiligen Schulart orientiert. Es werden auch anspruchsvollere Aufgaben gestellt. Sie sollten dabei überlegen, wie sich ein Scheitern für Ihr Kind auswirkt. </a:t>
            </a:r>
            <a:br>
              <a:rPr lang="de-DE" sz="2000" dirty="0">
                <a:ea typeface="Calibri"/>
              </a:rPr>
            </a:br>
            <a:r>
              <a:rPr lang="de-DE" sz="2000" dirty="0">
                <a:ea typeface="Calibri"/>
              </a:rPr>
              <a:t>Sprechen Sie dazu auch ehrlich mit Ihrem Kind. Ihr Kind sollte hinter der Entscheidung stehen und auch die Folgen aushalten können.</a:t>
            </a:r>
            <a:endParaRPr dirty="0"/>
          </a:p>
        </p:txBody>
      </p:sp>
      <p:pic>
        <p:nvPicPr>
          <p:cNvPr id="6" name="Folienzoom 5">
            <a:hlinkClick r:id="rId2" action="ppaction://hlinksldjump"/>
          </p:cNvPr>
          <p:cNvPicPr>
            <a:picLocks noGrp="1" noRot="1" noChangeAspect="1" noMove="1" noResize="1" noEditPoints="1" noAdjustHandles="1" noChangeArrowheads="1" noChangeShapeType="1"/>
          </p:cNvPicPr>
          <p:nvPr/>
        </p:nvPicPr>
        <p:blipFill>
          <a:blip r:embed="rId3"/>
          <a:stretch/>
        </p:blipFill>
        <p:spPr bwMode="auto">
          <a:xfrm>
            <a:off x="6012159" y="4494376"/>
            <a:ext cx="2286000" cy="1714500"/>
          </a:xfrm>
          <a:prstGeom prst="rect">
            <a:avLst/>
          </a:prstGeom>
          <a:ln w="3175">
            <a:solidFill>
              <a:prstClr val="ltGray"/>
            </a:solidFill>
          </a:ln>
        </p:spPr>
      </p:pic>
      <p:sp>
        <p:nvSpPr>
          <p:cNvPr id="7" name="Textfeld 6"/>
          <p:cNvSpPr>
            <a:spLocks/>
          </p:cNvSpPr>
          <p:nvPr/>
        </p:nvSpPr>
        <p:spPr bwMode="auto">
          <a:xfrm>
            <a:off x="845841" y="5203930"/>
            <a:ext cx="4968552" cy="6480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dirty="0">
                <a:solidFill>
                  <a:schemeClr val="tx2"/>
                </a:solidFill>
              </a:rPr>
              <a:t>- </a:t>
            </a:r>
            <a:r>
              <a:rPr lang="de-DE" sz="2000" u="sng" dirty="0">
                <a:solidFill>
                  <a:schemeClr val="tx2"/>
                </a:solidFill>
                <a:hlinkClick r:id="rId4" action="ppaction://hlinksldjump" tooltip="ppaction://hlinksldjumpslide15"/>
              </a:rPr>
              <a:t>Zurück zu Fragen zum Probenunterricht</a:t>
            </a:r>
            <a:endParaRPr lang="de-DE" sz="2000" dirty="0">
              <a:solidFill>
                <a:schemeClr val="tx2"/>
              </a:solidFill>
            </a:endParaRPr>
          </a:p>
        </p:txBody>
      </p:sp>
      <p:sp>
        <p:nvSpPr>
          <p:cNvPr id="2" name="Foliennummernplatzhalter 1">
            <a:extLst>
              <a:ext uri="{FF2B5EF4-FFF2-40B4-BE49-F238E27FC236}">
                <a16:creationId xmlns:a16="http://schemas.microsoft.com/office/drawing/2014/main" id="{E7C01B80-B339-42F6-83D2-B60AFE0ED7E2}"/>
              </a:ext>
            </a:extLst>
          </p:cNvPr>
          <p:cNvSpPr>
            <a:spLocks noGrp="1"/>
          </p:cNvSpPr>
          <p:nvPr>
            <p:ph type="sldNum" sz="quarter" idx="10"/>
          </p:nvPr>
        </p:nvSpPr>
        <p:spPr/>
        <p:txBody>
          <a:bodyPr/>
          <a:lstStyle/>
          <a:p>
            <a:pPr>
              <a:defRPr/>
            </a:pPr>
            <a:fld id="{8C64713B-5F6B-B14E-A375-FB73041371F3}" type="slidenum">
              <a:rPr lang="de-DE" smtClean="0"/>
              <a:t>19</a:t>
            </a:fld>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Beispielaufgaben für den Probeunterricht?</a:t>
            </a:r>
            <a:endParaRPr/>
          </a:p>
        </p:txBody>
      </p:sp>
      <p:sp>
        <p:nvSpPr>
          <p:cNvPr id="5" name="Textfeld 5"/>
          <p:cNvSpPr>
            <a:spLocks/>
          </p:cNvSpPr>
          <p:nvPr/>
        </p:nvSpPr>
        <p:spPr bwMode="auto">
          <a:xfrm>
            <a:off x="908720" y="1340768"/>
            <a:ext cx="6750496" cy="3442674"/>
          </a:xfrm>
          <a:prstGeom prst="rect">
            <a:avLst/>
          </a:prstGeom>
          <a:noFill/>
          <a:ln w="9525">
            <a:noFill/>
          </a:ln>
        </p:spPr>
        <p:txBody>
          <a:bodyPr wrap="square">
            <a:spAutoFit/>
          </a:bodyPr>
          <a:lstStyle/>
          <a:p>
            <a:pPr>
              <a:lnSpc>
                <a:spcPct val="107000"/>
              </a:lnSpc>
              <a:spcAft>
                <a:spcPts val="800"/>
              </a:spcAft>
              <a:defRPr/>
            </a:pPr>
            <a:r>
              <a:rPr lang="de-DE" sz="2000" u="sng">
                <a:solidFill>
                  <a:srgbClr val="0563C1"/>
                </a:solidFill>
                <a:ea typeface="Calibri"/>
                <a:cs typeface="Times New Roman"/>
              </a:rPr>
              <a:t>Wie sieht der Probeunterricht an der Realschule aus:</a:t>
            </a:r>
            <a:endParaRPr/>
          </a:p>
          <a:p>
            <a:pPr marL="285750" indent="-285750">
              <a:lnSpc>
                <a:spcPct val="107000"/>
              </a:lnSpc>
              <a:spcAft>
                <a:spcPts val="800"/>
              </a:spcAft>
              <a:buFontTx/>
              <a:buChar char="-"/>
              <a:defRPr/>
            </a:pPr>
            <a:r>
              <a:rPr lang="de-DE" sz="2000">
                <a:solidFill>
                  <a:srgbClr val="000000"/>
                </a:solidFill>
                <a:ea typeface="Calibri"/>
              </a:rPr>
              <a:t>Beispielaufgaben: </a:t>
            </a:r>
            <a:r>
              <a:rPr lang="de-DE" sz="2000" u="sng">
                <a:solidFill>
                  <a:srgbClr val="0563C1"/>
                </a:solidFill>
                <a:ea typeface="Calibri"/>
                <a:hlinkClick r:id="rId2" tooltip="https://www.isb.bayern.de/realschule/leistungserhebungen/probeunterricht-realschule/"/>
              </a:rPr>
              <a:t>https://www.isb.bayern.de/realschule/leistungserhebungen/probeunterricht-realschule/</a:t>
            </a:r>
            <a:endParaRPr lang="de-DE" sz="2000">
              <a:ea typeface="Calibri"/>
            </a:endParaRPr>
          </a:p>
          <a:p>
            <a:pPr marL="285750" indent="-285750">
              <a:lnSpc>
                <a:spcPct val="107000"/>
              </a:lnSpc>
              <a:spcAft>
                <a:spcPts val="800"/>
              </a:spcAft>
              <a:buFontTx/>
              <a:buChar char="-"/>
              <a:defRPr/>
            </a:pPr>
            <a:endParaRPr lang="de-DE" sz="2000">
              <a:ea typeface="Calibri"/>
            </a:endParaRPr>
          </a:p>
          <a:p>
            <a:pPr>
              <a:lnSpc>
                <a:spcPct val="107000"/>
              </a:lnSpc>
              <a:spcAft>
                <a:spcPts val="800"/>
              </a:spcAft>
              <a:defRPr/>
            </a:pPr>
            <a:r>
              <a:rPr lang="de-DE" sz="2000" u="sng">
                <a:solidFill>
                  <a:srgbClr val="0563C1"/>
                </a:solidFill>
                <a:ea typeface="Calibri"/>
                <a:cs typeface="Times New Roman"/>
              </a:rPr>
              <a:t>Wie sieht der Probeunterricht am Gymnasium aus:</a:t>
            </a:r>
            <a:endParaRPr/>
          </a:p>
          <a:p>
            <a:pPr marL="285750" indent="-285750">
              <a:lnSpc>
                <a:spcPct val="107000"/>
              </a:lnSpc>
              <a:spcAft>
                <a:spcPts val="800"/>
              </a:spcAft>
              <a:buFontTx/>
              <a:buChar char="-"/>
              <a:defRPr/>
            </a:pPr>
            <a:r>
              <a:rPr lang="de-DE" sz="2000">
                <a:solidFill>
                  <a:srgbClr val="000000"/>
                </a:solidFill>
                <a:ea typeface="Calibri"/>
              </a:rPr>
              <a:t>Beispielaufgaben:</a:t>
            </a:r>
            <a:r>
              <a:rPr lang="de-DE" sz="2000" u="sng">
                <a:solidFill>
                  <a:srgbClr val="000000"/>
                </a:solidFill>
                <a:ea typeface="Calibri"/>
              </a:rPr>
              <a:t> </a:t>
            </a:r>
            <a:r>
              <a:rPr lang="de-DE" sz="2000" u="sng">
                <a:solidFill>
                  <a:srgbClr val="0563C1"/>
                </a:solidFill>
                <a:ea typeface="Calibri"/>
                <a:hlinkClick r:id="rId3" tooltip="https://www.isb.bayern.de/gymnasium/leistungserhebungen/probeunterricht-gymnasium/"/>
              </a:rPr>
              <a:t>https://www.isb.bayern.de/gymnasium/leistungserhebungen/probeunterricht-gymnasium/</a:t>
            </a:r>
            <a:endParaRPr lang="de-DE" sz="2000" u="sng">
              <a:solidFill>
                <a:srgbClr val="0563C1"/>
              </a:solidFill>
              <a:ea typeface="Calibri"/>
            </a:endParaRPr>
          </a:p>
        </p:txBody>
      </p:sp>
      <p:pic>
        <p:nvPicPr>
          <p:cNvPr id="6" name="Folienzoom 6">
            <a:hlinkClick r:id="rId4" action="ppaction://hlinksldjump"/>
          </p:cNvPr>
          <p:cNvPicPr>
            <a:picLocks noGrp="1" noRot="1" noChangeAspect="1" noMove="1" noResize="1" noEditPoints="1" noAdjustHandles="1" noChangeArrowheads="1" noChangeShapeType="1"/>
          </p:cNvPicPr>
          <p:nvPr/>
        </p:nvPicPr>
        <p:blipFill>
          <a:blip r:embed="rId5"/>
          <a:stretch/>
        </p:blipFill>
        <p:spPr bwMode="auto">
          <a:xfrm>
            <a:off x="6163632" y="4659982"/>
            <a:ext cx="2286000" cy="1714500"/>
          </a:xfrm>
          <a:prstGeom prst="rect">
            <a:avLst/>
          </a:prstGeom>
          <a:ln w="3175">
            <a:solidFill>
              <a:prstClr val="ltGray"/>
            </a:solidFill>
          </a:ln>
        </p:spPr>
      </p:pic>
      <p:sp>
        <p:nvSpPr>
          <p:cNvPr id="7" name="Textfeld 7"/>
          <p:cNvSpPr>
            <a:spLocks/>
          </p:cNvSpPr>
          <p:nvPr/>
        </p:nvSpPr>
        <p:spPr bwMode="auto">
          <a:xfrm>
            <a:off x="907048" y="5297640"/>
            <a:ext cx="4968552" cy="6480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a:solidFill>
                  <a:schemeClr val="tx2"/>
                </a:solidFill>
              </a:rPr>
              <a:t>- </a:t>
            </a:r>
            <a:r>
              <a:rPr lang="de-DE" sz="2000" u="sng">
                <a:solidFill>
                  <a:schemeClr val="tx2"/>
                </a:solidFill>
                <a:hlinkClick r:id="rId6" action="ppaction://hlinksldjump" tooltip="ppaction://hlinksldjumpslide15"/>
              </a:rPr>
              <a:t>Zurück zu Fragen zum Probenunterricht</a:t>
            </a:r>
            <a:endParaRPr lang="de-DE" sz="2000">
              <a:solidFill>
                <a:schemeClr val="tx2"/>
              </a:solidFill>
            </a:endParaRPr>
          </a:p>
        </p:txBody>
      </p:sp>
      <p:sp>
        <p:nvSpPr>
          <p:cNvPr id="2" name="Foliennummernplatzhalter 1">
            <a:extLst>
              <a:ext uri="{FF2B5EF4-FFF2-40B4-BE49-F238E27FC236}">
                <a16:creationId xmlns:a16="http://schemas.microsoft.com/office/drawing/2014/main" id="{FBE5D018-55D2-4A5D-8AD3-6DE01FEA9FBA}"/>
              </a:ext>
            </a:extLst>
          </p:cNvPr>
          <p:cNvSpPr>
            <a:spLocks noGrp="1"/>
          </p:cNvSpPr>
          <p:nvPr>
            <p:ph type="sldNum" sz="quarter" idx="10"/>
          </p:nvPr>
        </p:nvSpPr>
        <p:spPr/>
        <p:txBody>
          <a:bodyPr/>
          <a:lstStyle/>
          <a:p>
            <a:pPr>
              <a:defRPr/>
            </a:pPr>
            <a:fld id="{8C64713B-5F6B-B14E-A375-FB73041371F3}" type="slidenum">
              <a:rPr lang="de-DE" smtClean="0"/>
              <a:t>20</a:t>
            </a:fld>
            <a:endParaRPr 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21</a:t>
            </a:fld>
            <a:endParaRPr lang="de-DE" sz="1100" b="1" i="0" u="none" strike="noStrike" cap="none" spc="0">
              <a:ln>
                <a:noFill/>
              </a:ln>
              <a:solidFill>
                <a:srgbClr val="13A87C"/>
              </a:solidFill>
              <a:latin typeface="Arial"/>
              <a:ea typeface="+mn-ea"/>
              <a:cs typeface="Arial"/>
            </a:endParaRPr>
          </a:p>
        </p:txBody>
      </p:sp>
      <p:sp>
        <p:nvSpPr>
          <p:cNvPr id="5" name="Titel 1"/>
          <p:cNvSpPr>
            <a:spLocks/>
          </p:cNvSpPr>
          <p:nvPr/>
        </p:nvSpPr>
        <p:spPr bwMode="auto">
          <a:xfrm>
            <a:off x="431001" y="103713"/>
            <a:ext cx="7381359" cy="648000"/>
          </a:xfrm>
          <a:prstGeom prst="rect">
            <a:avLst/>
          </a:prstGeom>
        </p:spPr>
        <p:txBody>
          <a:bodyPr vert="horz" lIns="0" tIns="0" rIns="0" bIns="0" rtlCol="0" anchor="ctr">
            <a:noAutofit/>
          </a:bodyPr>
          <a:lstStyle>
            <a:lvl1pPr algn="l" defTabSz="914377">
              <a:spcBef>
                <a:spcPts val="0"/>
              </a:spcBef>
              <a:buNone/>
              <a:defRPr sz="2000" b="1" i="0">
                <a:solidFill>
                  <a:schemeClr val="tx2"/>
                </a:solidFill>
                <a:latin typeface="Arial"/>
                <a:ea typeface="+mj-ea"/>
                <a:cs typeface="Arial"/>
              </a:defRPr>
            </a:lvl1pPr>
          </a:lstStyle>
          <a:p>
            <a:pPr marL="0" marR="0" lvl="0" indent="0" algn="l" defTabSz="914377">
              <a:lnSpc>
                <a:spcPct val="100000"/>
              </a:lnSpc>
              <a:spcBef>
                <a:spcPts val="0"/>
              </a:spcBef>
              <a:spcAft>
                <a:spcPts val="0"/>
              </a:spcAft>
              <a:buClrTx/>
              <a:buSzTx/>
              <a:buFontTx/>
              <a:buNone/>
              <a:defRPr/>
            </a:pPr>
            <a:r>
              <a:rPr lang="de-DE" sz="2400" b="1" i="0" u="none" strike="noStrike" cap="none" spc="0" dirty="0">
                <a:ln>
                  <a:noFill/>
                </a:ln>
                <a:solidFill>
                  <a:srgbClr val="13A87C"/>
                </a:solidFill>
                <a:latin typeface="Arial"/>
                <a:ea typeface="+mj-ea"/>
                <a:cs typeface="Arial"/>
              </a:rPr>
              <a:t>Fragen zur Mittelschule - Übersicht</a:t>
            </a:r>
            <a:endParaRPr dirty="0"/>
          </a:p>
        </p:txBody>
      </p:sp>
      <p:sp>
        <p:nvSpPr>
          <p:cNvPr id="6" name="Textfeld 9">
            <a:hlinkClick r:id="rId2" action="ppaction://hlinksldjump"/>
          </p:cNvPr>
          <p:cNvSpPr>
            <a:spLocks/>
          </p:cNvSpPr>
          <p:nvPr/>
        </p:nvSpPr>
        <p:spPr bwMode="auto">
          <a:xfrm>
            <a:off x="438600" y="5614068"/>
            <a:ext cx="5762409" cy="408753"/>
          </a:xfrm>
          <a:prstGeom prst="rect">
            <a:avLst/>
          </a:prstGeom>
          <a:noFill/>
          <a:ln w="9525">
            <a:noFill/>
          </a:ln>
        </p:spPr>
        <p:txBody>
          <a:bodyPr wrap="none" lIns="75600" tIns="75600" rIns="75600" bIns="75600" rtlCol="0">
            <a:noAutofit/>
          </a:bodyPr>
          <a:lstStyle/>
          <a:p>
            <a:pPr marL="0" marR="0" lvl="0" indent="0" algn="l" defTabSz="914400">
              <a:lnSpc>
                <a:spcPct val="100000"/>
              </a:lnSpc>
              <a:spcBef>
                <a:spcPts val="336"/>
              </a:spcBef>
              <a:spcAft>
                <a:spcPts val="0"/>
              </a:spcAft>
              <a:buClr>
                <a:srgbClr val="13A87C"/>
              </a:buClr>
              <a:buSzTx/>
              <a:buFontTx/>
              <a:buNone/>
              <a:defRPr/>
            </a:pPr>
            <a:r>
              <a:rPr lang="de-DE" b="1" i="0" u="none" strike="noStrike" cap="none" spc="0" dirty="0">
                <a:ln>
                  <a:noFill/>
                </a:ln>
                <a:solidFill>
                  <a:srgbClr val="13A87C"/>
                </a:solidFill>
                <a:latin typeface="Arial"/>
                <a:ea typeface="+mn-ea"/>
                <a:cs typeface="+mn-cs"/>
              </a:rPr>
              <a:t>&gt; </a:t>
            </a:r>
            <a:r>
              <a:rPr lang="de-DE" b="1" i="0" u="sng" strike="noStrike" cap="none" spc="0" dirty="0">
                <a:ln>
                  <a:noFill/>
                </a:ln>
                <a:solidFill>
                  <a:srgbClr val="13A87C"/>
                </a:solidFill>
                <a:latin typeface="Arial"/>
                <a:ea typeface="+mn-ea"/>
                <a:cs typeface="+mn-cs"/>
                <a:hlinkClick r:id="rId2" action="ppaction://hlinksldjump" tooltip="ppaction://hlinksldjumpslide28"/>
              </a:rPr>
              <a:t>Fragen zum M-Zug an der Mittelschule </a:t>
            </a:r>
            <a:endParaRPr lang="de-DE" b="1" i="0" u="none" strike="noStrike" cap="none" spc="0" dirty="0">
              <a:ln>
                <a:noFill/>
              </a:ln>
              <a:solidFill>
                <a:srgbClr val="13A87C"/>
              </a:solidFill>
              <a:latin typeface="Arial"/>
              <a:ea typeface="+mn-ea"/>
              <a:cs typeface="+mn-cs"/>
            </a:endParaRPr>
          </a:p>
        </p:txBody>
      </p:sp>
      <p:sp>
        <p:nvSpPr>
          <p:cNvPr id="7" name="Rechteck 1">
            <a:hlinkClick r:id="rId3" action="ppaction://hlinksldjump"/>
          </p:cNvPr>
          <p:cNvSpPr/>
          <p:nvPr/>
        </p:nvSpPr>
        <p:spPr bwMode="auto">
          <a:xfrm>
            <a:off x="428502" y="991330"/>
            <a:ext cx="8461479" cy="8122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rgbClr val="FFFFFF"/>
                </a:solidFill>
                <a:latin typeface="Arial"/>
                <a:ea typeface="+mn-ea"/>
                <a:cs typeface="+mn-cs"/>
              </a:rPr>
              <a:t>Welche </a:t>
            </a:r>
            <a:r>
              <a:rPr lang="de-DE" sz="2000" b="1" i="0" u="sng" strike="noStrike" cap="none" spc="0" dirty="0">
                <a:ln>
                  <a:noFill/>
                </a:ln>
                <a:solidFill>
                  <a:srgbClr val="13A87C"/>
                </a:solidFill>
                <a:latin typeface="Arial"/>
                <a:ea typeface="+mn-ea"/>
                <a:cs typeface="+mn-cs"/>
              </a:rPr>
              <a:t>Ziele</a:t>
            </a:r>
            <a:r>
              <a:rPr lang="de-DE" sz="2000" b="1" i="0" u="none" strike="noStrike" cap="none" spc="0" dirty="0">
                <a:ln>
                  <a:noFill/>
                </a:ln>
                <a:solidFill>
                  <a:srgbClr val="FFFFFF"/>
                </a:solidFill>
                <a:latin typeface="Arial"/>
                <a:ea typeface="+mn-ea"/>
                <a:cs typeface="+mn-cs"/>
              </a:rPr>
              <a:t> werden </a:t>
            </a:r>
            <a:r>
              <a:rPr lang="de-DE" sz="2000" b="1" i="0" u="none" strike="noStrike" cap="none" spc="0" dirty="0">
                <a:ln>
                  <a:noFill/>
                </a:ln>
                <a:solidFill>
                  <a:schemeClr val="bg1"/>
                </a:solidFill>
                <a:latin typeface="Arial"/>
                <a:ea typeface="+mn-ea"/>
                <a:cs typeface="+mn-cs"/>
              </a:rPr>
              <a:t>an</a:t>
            </a:r>
            <a:r>
              <a:rPr lang="de-DE" sz="2000" b="1" i="0" u="none" strike="noStrike" cap="none" spc="0" dirty="0">
                <a:ln>
                  <a:noFill/>
                </a:ln>
                <a:solidFill>
                  <a:srgbClr val="FFFFFF"/>
                </a:solidFill>
                <a:latin typeface="Arial"/>
                <a:ea typeface="+mn-ea"/>
                <a:cs typeface="+mn-cs"/>
              </a:rPr>
              <a:t> der Mittelschule verfolgt?</a:t>
            </a:r>
            <a:endParaRPr dirty="0"/>
          </a:p>
        </p:txBody>
      </p:sp>
      <p:sp>
        <p:nvSpPr>
          <p:cNvPr id="8" name="Rechteck 10">
            <a:hlinkClick r:id="rId4" action="ppaction://hlinksldjump"/>
          </p:cNvPr>
          <p:cNvSpPr/>
          <p:nvPr/>
        </p:nvSpPr>
        <p:spPr bwMode="auto">
          <a:xfrm>
            <a:off x="438600" y="1911018"/>
            <a:ext cx="8461478" cy="71549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r>
              <a:rPr lang="de-DE" sz="2000" b="1" dirty="0">
                <a:solidFill>
                  <a:srgbClr val="13A87C"/>
                </a:solidFill>
              </a:rPr>
              <a:t>Wie </a:t>
            </a:r>
            <a:r>
              <a:rPr lang="de-DE" sz="2000" b="1" u="sng" dirty="0">
                <a:solidFill>
                  <a:srgbClr val="13A87C"/>
                </a:solidFill>
              </a:rPr>
              <a:t>unterstützt</a:t>
            </a:r>
            <a:r>
              <a:rPr lang="de-DE" sz="2000" b="1" dirty="0">
                <a:solidFill>
                  <a:srgbClr val="13A87C"/>
                </a:solidFill>
              </a:rPr>
              <a:t> die Mittelschule Schülerinnen und Schüler</a:t>
            </a:r>
            <a:br>
              <a:rPr lang="de-DE" sz="2000" b="1" dirty="0">
                <a:solidFill>
                  <a:srgbClr val="13A87C"/>
                </a:solidFill>
              </a:rPr>
            </a:br>
            <a:r>
              <a:rPr lang="de-DE" sz="2000" b="1" dirty="0">
                <a:solidFill>
                  <a:srgbClr val="13A87C"/>
                </a:solidFill>
              </a:rPr>
              <a:t>der 5. Klasse?</a:t>
            </a:r>
            <a:endParaRPr dirty="0"/>
          </a:p>
        </p:txBody>
      </p:sp>
      <p:sp>
        <p:nvSpPr>
          <p:cNvPr id="9" name="Rechteck 11">
            <a:hlinkClick r:id="rId5" action="ppaction://hlinksldjump"/>
          </p:cNvPr>
          <p:cNvSpPr/>
          <p:nvPr/>
        </p:nvSpPr>
        <p:spPr bwMode="auto">
          <a:xfrm>
            <a:off x="428503" y="2733984"/>
            <a:ext cx="8461478" cy="923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1"/>
                </a:solidFill>
                <a:latin typeface="Arial"/>
                <a:ea typeface="+mn-ea"/>
                <a:cs typeface="+mn-cs"/>
              </a:rPr>
              <a:t>Was </a:t>
            </a:r>
            <a:r>
              <a:rPr lang="de-DE" sz="2000" b="1" i="0" u="sng" strike="noStrike" cap="none" spc="0" dirty="0">
                <a:ln>
                  <a:noFill/>
                </a:ln>
                <a:solidFill>
                  <a:schemeClr val="tx2"/>
                </a:solidFill>
                <a:latin typeface="Arial"/>
                <a:ea typeface="+mn-ea"/>
                <a:cs typeface="+mn-cs"/>
              </a:rPr>
              <a:t>erwartet</a:t>
            </a:r>
            <a:r>
              <a:rPr lang="de-DE" sz="2000" b="1" i="0" u="none" strike="noStrike" cap="none" spc="0" dirty="0">
                <a:ln>
                  <a:noFill/>
                </a:ln>
                <a:solidFill>
                  <a:schemeClr val="bg1"/>
                </a:solidFill>
                <a:latin typeface="Arial"/>
                <a:ea typeface="+mn-ea"/>
                <a:cs typeface="+mn-cs"/>
              </a:rPr>
              <a:t> </a:t>
            </a:r>
            <a:r>
              <a:rPr lang="de-DE" sz="2000" b="1" i="0" u="none" strike="noStrike" cap="none" spc="0" dirty="0">
                <a:ln>
                  <a:noFill/>
                </a:ln>
                <a:solidFill>
                  <a:srgbClr val="FFFFFF"/>
                </a:solidFill>
                <a:latin typeface="Arial"/>
                <a:ea typeface="+mn-ea"/>
                <a:cs typeface="+mn-cs"/>
              </a:rPr>
              <a:t>die Mittelschule von ihren Schülerinnen und Schülern und was dürfen Sie von der Mittelschule erwarten? </a:t>
            </a:r>
            <a:endParaRPr dirty="0"/>
          </a:p>
        </p:txBody>
      </p:sp>
      <p:sp>
        <p:nvSpPr>
          <p:cNvPr id="10" name="Rechteck 12">
            <a:hlinkClick r:id="rId6" action="ppaction://hlinksldjump"/>
          </p:cNvPr>
          <p:cNvSpPr/>
          <p:nvPr/>
        </p:nvSpPr>
        <p:spPr bwMode="auto">
          <a:xfrm>
            <a:off x="428502" y="3720299"/>
            <a:ext cx="8461478" cy="85619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strike="noStrike" cap="none" spc="0" dirty="0">
                <a:ln>
                  <a:noFill/>
                </a:ln>
                <a:solidFill>
                  <a:srgbClr val="13A87C"/>
                </a:solidFill>
                <a:latin typeface="Arial"/>
                <a:ea typeface="+mn-ea"/>
                <a:cs typeface="+mn-cs"/>
              </a:rPr>
              <a:t>Welche </a:t>
            </a:r>
            <a:r>
              <a:rPr lang="de-DE" sz="2000" b="1" i="0" u="sng" strike="noStrike" cap="none" spc="0" dirty="0">
                <a:ln>
                  <a:noFill/>
                </a:ln>
                <a:solidFill>
                  <a:srgbClr val="13A87C"/>
                </a:solidFill>
                <a:latin typeface="Arial"/>
                <a:ea typeface="+mn-ea"/>
                <a:cs typeface="+mn-cs"/>
              </a:rPr>
              <a:t>Zweige und Ausbildungsrichtungen</a:t>
            </a:r>
            <a:r>
              <a:rPr lang="de-DE" sz="2000" b="1" i="0" strike="noStrike" cap="none" spc="0" dirty="0">
                <a:ln>
                  <a:noFill/>
                </a:ln>
                <a:solidFill>
                  <a:srgbClr val="13A87C"/>
                </a:solidFill>
                <a:latin typeface="Arial"/>
                <a:ea typeface="+mn-ea"/>
                <a:cs typeface="+mn-cs"/>
              </a:rPr>
              <a:t> </a:t>
            </a:r>
            <a:r>
              <a:rPr lang="de-DE" sz="2000" b="1" i="0" u="none" strike="noStrike" cap="none" spc="0" dirty="0">
                <a:ln>
                  <a:noFill/>
                </a:ln>
                <a:solidFill>
                  <a:srgbClr val="13A87C"/>
                </a:solidFill>
                <a:latin typeface="Arial"/>
                <a:ea typeface="+mn-ea"/>
                <a:cs typeface="+mn-cs"/>
              </a:rPr>
              <a:t>gibt es an der Mittelschule?</a:t>
            </a:r>
            <a:endParaRPr dirty="0"/>
          </a:p>
        </p:txBody>
      </p:sp>
      <p:pic>
        <p:nvPicPr>
          <p:cNvPr id="11" name="Grafik 8" descr="Ein Bild, das Objekt, Uhr, Laptop, Licht enthält.&#10;&#10;Automatisch generierte Beschreibung"/>
          <p:cNvPicPr>
            <a:picLocks noChangeAspect="1"/>
          </p:cNvPicPr>
          <p:nvPr/>
        </p:nvPicPr>
        <p:blipFill>
          <a:blip r:embed="rId7"/>
          <a:stretch/>
        </p:blipFill>
        <p:spPr bwMode="auto">
          <a:xfrm>
            <a:off x="5653450" y="5022398"/>
            <a:ext cx="3062047" cy="1378853"/>
          </a:xfrm>
          <a:prstGeom prst="rect">
            <a:avLst/>
          </a:prstGeom>
        </p:spPr>
      </p:pic>
      <p:sp>
        <p:nvSpPr>
          <p:cNvPr id="12" name="Rechteck 4"/>
          <p:cNvSpPr/>
          <p:nvPr/>
        </p:nvSpPr>
        <p:spPr bwMode="auto">
          <a:xfrm>
            <a:off x="414190" y="6008487"/>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8"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3" name="Rechteck 13">
            <a:hlinkClick r:id="rId9" action="ppaction://hlinksldjump"/>
          </p:cNvPr>
          <p:cNvSpPr/>
          <p:nvPr/>
        </p:nvSpPr>
        <p:spPr bwMode="auto">
          <a:xfrm>
            <a:off x="438600" y="4695091"/>
            <a:ext cx="5498807" cy="721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rgbClr val="FFFFFF"/>
                </a:solidFill>
                <a:latin typeface="Arial"/>
                <a:ea typeface="+mn-ea"/>
                <a:cs typeface="+mn-cs"/>
              </a:rPr>
              <a:t>Wichtige </a:t>
            </a:r>
            <a:r>
              <a:rPr lang="de-DE" sz="2000" b="1" i="0" u="sng" strike="noStrike" cap="none" spc="0" dirty="0">
                <a:ln>
                  <a:noFill/>
                </a:ln>
                <a:solidFill>
                  <a:srgbClr val="13A87C"/>
                </a:solidFill>
                <a:latin typeface="Arial"/>
                <a:ea typeface="+mn-ea"/>
                <a:cs typeface="+mn-cs"/>
              </a:rPr>
              <a:t>Ansprechpartner</a:t>
            </a:r>
            <a:r>
              <a:rPr lang="de-DE" sz="2000" b="1" i="0" u="none" strike="noStrike" cap="none" spc="0" dirty="0">
                <a:ln>
                  <a:noFill/>
                </a:ln>
                <a:solidFill>
                  <a:srgbClr val="FFFFFF"/>
                </a:solidFill>
                <a:latin typeface="Arial"/>
                <a:ea typeface="+mn-ea"/>
                <a:cs typeface="+mn-cs"/>
              </a:rPr>
              <a:t> für den Übertritt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spcBef>
                <a:spcPts val="336"/>
              </a:spcBef>
              <a:buClr>
                <a:schemeClr val="tx2"/>
              </a:buClr>
              <a:defRPr/>
            </a:pPr>
            <a:r>
              <a:rPr lang="de-DE" sz="2400"/>
              <a:t>Welche Ziele werden an der Mittelschule verfolgt?</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22</a:t>
            </a:fld>
            <a:endParaRPr lang="de-DE"/>
          </a:p>
        </p:txBody>
      </p:sp>
      <p:sp>
        <p:nvSpPr>
          <p:cNvPr id="6" name="Textplatzhalter 3"/>
          <p:cNvSpPr>
            <a:spLocks/>
          </p:cNvSpPr>
          <p:nvPr/>
        </p:nvSpPr>
        <p:spPr bwMode="auto">
          <a:xfrm>
            <a:off x="357628" y="1376772"/>
            <a:ext cx="8389937" cy="2916324"/>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a:lnSpc>
                <a:spcPct val="107000"/>
              </a:lnSpc>
              <a:spcAft>
                <a:spcPts val="800"/>
              </a:spcAft>
              <a:defRPr/>
            </a:pPr>
            <a:r>
              <a:rPr lang="de-DE" sz="2000" dirty="0">
                <a:latin typeface="+mj-lt"/>
                <a:ea typeface="Calibri"/>
              </a:rPr>
              <a:t>An der Mittelschule erhalten Schülerinnen und Schüler eine </a:t>
            </a:r>
            <a:r>
              <a:rPr lang="de-DE" sz="2000" b="1" dirty="0">
                <a:latin typeface="+mj-lt"/>
                <a:ea typeface="Calibri"/>
              </a:rPr>
              <a:t>grundlegende Allgemeinbildung</a:t>
            </a:r>
            <a:r>
              <a:rPr lang="de-DE" sz="2000" dirty="0">
                <a:latin typeface="+mj-lt"/>
                <a:ea typeface="Calibri"/>
              </a:rPr>
              <a:t>, die eine gute Voraussetzung für die weitere Zukunft bieten soll.</a:t>
            </a:r>
            <a:endParaRPr dirty="0"/>
          </a:p>
          <a:p>
            <a:pPr>
              <a:lnSpc>
                <a:spcPct val="107000"/>
              </a:lnSpc>
              <a:spcAft>
                <a:spcPts val="800"/>
              </a:spcAft>
              <a:defRPr/>
            </a:pPr>
            <a:r>
              <a:rPr lang="de-DE" sz="2000" dirty="0">
                <a:latin typeface="+mj-lt"/>
                <a:ea typeface="Calibri"/>
              </a:rPr>
              <a:t>Damit ist die Basis für einen </a:t>
            </a:r>
            <a:r>
              <a:rPr lang="de-DE" sz="2000" b="1" dirty="0">
                <a:latin typeface="+mj-lt"/>
                <a:ea typeface="Calibri"/>
              </a:rPr>
              <a:t>Einstieg</a:t>
            </a:r>
            <a:r>
              <a:rPr lang="de-DE" sz="2000" dirty="0">
                <a:latin typeface="+mj-lt"/>
                <a:ea typeface="Calibri"/>
              </a:rPr>
              <a:t> in eine </a:t>
            </a:r>
            <a:r>
              <a:rPr lang="de-DE" sz="2000" b="1" dirty="0">
                <a:latin typeface="+mj-lt"/>
                <a:ea typeface="Calibri"/>
              </a:rPr>
              <a:t>berufliche Ausbildung </a:t>
            </a:r>
            <a:r>
              <a:rPr lang="de-DE" sz="2000" b="0" i="0" u="none" strike="noStrike" cap="none" spc="0" dirty="0">
                <a:solidFill>
                  <a:schemeClr val="tx1"/>
                </a:solidFill>
                <a:latin typeface="+mj-lt"/>
                <a:ea typeface="Calibri"/>
                <a:cs typeface="+mj-lt"/>
              </a:rPr>
              <a:t>gelegt</a:t>
            </a:r>
            <a:r>
              <a:rPr lang="de-DE" sz="2000" dirty="0">
                <a:latin typeface="+mj-lt"/>
                <a:ea typeface="Calibri"/>
              </a:rPr>
              <a:t>.</a:t>
            </a:r>
            <a:br>
              <a:rPr lang="de-DE" sz="2000" dirty="0">
                <a:latin typeface="+mj-lt"/>
                <a:ea typeface="Calibri"/>
              </a:rPr>
            </a:br>
            <a:r>
              <a:rPr lang="de-DE" sz="2000" dirty="0">
                <a:latin typeface="+mj-lt"/>
                <a:ea typeface="Calibri"/>
              </a:rPr>
              <a:t>Eine Berufsausbildung zu absolvieren, hat einen sehr hohen Wert in Deutschland und bietet später alle Möglichkeiten sich weiterzubilden. </a:t>
            </a:r>
            <a:br>
              <a:rPr lang="de-DE" sz="2000" dirty="0">
                <a:latin typeface="+mj-lt"/>
                <a:ea typeface="Calibri"/>
              </a:rPr>
            </a:br>
            <a:endParaRPr dirty="0"/>
          </a:p>
        </p:txBody>
      </p:sp>
      <p:pic>
        <p:nvPicPr>
          <p:cNvPr id="7" name="Grafik 8" descr="Ein Bild, das dunkel, Licht, suchend, Fernsehen enthält.&#10;&#10;Automatisch generierte Beschreibung"/>
          <p:cNvPicPr>
            <a:picLocks noChangeAspect="1"/>
          </p:cNvPicPr>
          <p:nvPr/>
        </p:nvPicPr>
        <p:blipFill>
          <a:blip r:embed="rId2"/>
          <a:stretch/>
        </p:blipFill>
        <p:spPr bwMode="auto">
          <a:xfrm>
            <a:off x="5940152" y="4628001"/>
            <a:ext cx="2807413" cy="1741068"/>
          </a:xfrm>
          <a:prstGeom prst="rect">
            <a:avLst/>
          </a:prstGeom>
        </p:spPr>
      </p:pic>
      <p:sp>
        <p:nvSpPr>
          <p:cNvPr id="10" name="Rechteck 9">
            <a:extLst>
              <a:ext uri="{FF2B5EF4-FFF2-40B4-BE49-F238E27FC236}">
                <a16:creationId xmlns:a16="http://schemas.microsoft.com/office/drawing/2014/main" id="{6A4B3F6E-8D58-488C-8FF2-0ACB21ED3D82}"/>
              </a:ext>
            </a:extLst>
          </p:cNvPr>
          <p:cNvSpPr/>
          <p:nvPr/>
        </p:nvSpPr>
        <p:spPr bwMode="auto">
          <a:xfrm>
            <a:off x="500067" y="565602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rPr>
              <a:t>z</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urück zum Inhaltsverzeichnis</a:t>
            </a:r>
            <a:endParaRPr lang="de-DE" b="1" dirty="0">
              <a:solidFill>
                <a:srgbClr val="0070C0"/>
              </a:solidFill>
            </a:endParaRPr>
          </a:p>
        </p:txBody>
      </p:sp>
      <p:sp>
        <p:nvSpPr>
          <p:cNvPr id="11" name="Rechteck 10">
            <a:extLst>
              <a:ext uri="{FF2B5EF4-FFF2-40B4-BE49-F238E27FC236}">
                <a16:creationId xmlns:a16="http://schemas.microsoft.com/office/drawing/2014/main" id="{8825D2A2-0CC6-4E1B-BB25-B5D44B7C58A1}"/>
              </a:ext>
            </a:extLst>
          </p:cNvPr>
          <p:cNvSpPr/>
          <p:nvPr/>
        </p:nvSpPr>
        <p:spPr bwMode="auto">
          <a:xfrm>
            <a:off x="484377" y="5013270"/>
            <a:ext cx="4089581" cy="369332"/>
          </a:xfrm>
          <a:prstGeom prst="rect">
            <a:avLst/>
          </a:prstGeom>
        </p:spPr>
        <p:txBody>
          <a:bodyPr wrap="none">
            <a:spAutoFit/>
          </a:bodyPr>
          <a:lstStyle/>
          <a:p>
            <a:pPr lvl="0">
              <a:defRPr/>
            </a:pPr>
            <a:r>
              <a:rPr lang="de-DE" dirty="0">
                <a:solidFill>
                  <a:srgbClr val="13A87C"/>
                </a:solidFill>
              </a:rPr>
              <a:t>&gt;</a:t>
            </a:r>
            <a:r>
              <a:rPr lang="de-DE" dirty="0">
                <a:solidFill>
                  <a:srgbClr val="0A543E"/>
                </a:solidFill>
              </a:rPr>
              <a:t> </a:t>
            </a:r>
            <a:r>
              <a:rPr lang="de-DE" b="1" u="sng" dirty="0">
                <a:solidFill>
                  <a:srgbClr val="0A543E"/>
                </a:solidFill>
                <a:hlinkClick r:id="rId4" action="ppaction://hlinksldjump" tooltip="ppaction://hlinksldjumpslide21"/>
              </a:rPr>
              <a:t>zurück zu Fragen zur Mittelschule</a:t>
            </a:r>
            <a:endParaRPr lang="de-DE" b="1" dirty="0">
              <a:solidFill>
                <a:srgbClr val="0A543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129040" cy="648000"/>
          </a:xfrm>
        </p:spPr>
        <p:txBody>
          <a:bodyPr/>
          <a:lstStyle/>
          <a:p>
            <a:pPr>
              <a:defRPr/>
            </a:pPr>
            <a:r>
              <a:rPr lang="de-DE" dirty="0"/>
              <a:t>Wie unterstützt die Mittelschule Schülerinnen und Schüler</a:t>
            </a:r>
            <a:br>
              <a:rPr lang="de-DE" dirty="0"/>
            </a:br>
            <a:r>
              <a:rPr lang="de-DE" dirty="0"/>
              <a:t>der 5. Klasse?</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23</a:t>
            </a:fld>
            <a:endParaRPr lang="de-DE"/>
          </a:p>
        </p:txBody>
      </p:sp>
      <p:sp>
        <p:nvSpPr>
          <p:cNvPr id="6" name="Textplatzhalter 3"/>
          <p:cNvSpPr>
            <a:spLocks/>
          </p:cNvSpPr>
          <p:nvPr/>
        </p:nvSpPr>
        <p:spPr bwMode="auto">
          <a:xfrm>
            <a:off x="376634" y="1268759"/>
            <a:ext cx="8625507" cy="352839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a:lnSpc>
                <a:spcPct val="107000"/>
              </a:lnSpc>
              <a:spcAft>
                <a:spcPts val="800"/>
              </a:spcAft>
              <a:defRPr/>
            </a:pPr>
            <a:r>
              <a:rPr lang="de-DE" dirty="0">
                <a:latin typeface="+mn-lt"/>
                <a:ea typeface="Calibri"/>
              </a:rPr>
              <a:t>In der 5. Klasse wird bei allen Schülerinnen und Schülern darauf geachtet, in welchen Bereichen das Wissen noch nicht so gesichert ist. Gerade für Schülerinnen und Schüler, denen die zunehmenden Anforderungen in der 4. Klasse schwer gefallen sind, ist es wichtig, dass Sie wieder neu starten dürfen und </a:t>
            </a:r>
            <a:r>
              <a:rPr lang="de-DE" b="1" dirty="0">
                <a:latin typeface="+mn-lt"/>
                <a:ea typeface="Calibri"/>
              </a:rPr>
              <a:t>Erfolgserlebnisse</a:t>
            </a:r>
            <a:r>
              <a:rPr lang="de-DE" dirty="0">
                <a:latin typeface="+mn-lt"/>
                <a:ea typeface="Calibri"/>
              </a:rPr>
              <a:t> haben. </a:t>
            </a:r>
          </a:p>
          <a:p>
            <a:pPr>
              <a:lnSpc>
                <a:spcPct val="107000"/>
              </a:lnSpc>
              <a:spcAft>
                <a:spcPts val="800"/>
              </a:spcAft>
              <a:defRPr/>
            </a:pPr>
            <a:r>
              <a:rPr lang="de-DE" dirty="0">
                <a:latin typeface="+mn-lt"/>
                <a:ea typeface="Calibri"/>
              </a:rPr>
              <a:t>Dabei hilft das</a:t>
            </a:r>
            <a:r>
              <a:rPr lang="de-DE" b="1" dirty="0">
                <a:latin typeface="+mn-lt"/>
                <a:ea typeface="Calibri"/>
              </a:rPr>
              <a:t> Klassenleiterprinzip </a:t>
            </a:r>
            <a:r>
              <a:rPr lang="de-DE" dirty="0">
                <a:latin typeface="+mn-lt"/>
                <a:ea typeface="Calibri"/>
              </a:rPr>
              <a:t>an der Mittelschule. Die Klassenleitung koordiniert auch den </a:t>
            </a:r>
            <a:r>
              <a:rPr lang="de-DE" b="1" dirty="0">
                <a:latin typeface="+mn-lt"/>
                <a:ea typeface="Calibri"/>
              </a:rPr>
              <a:t>Förderunterricht</a:t>
            </a:r>
            <a:r>
              <a:rPr lang="de-DE" dirty="0">
                <a:latin typeface="+mn-lt"/>
                <a:ea typeface="Calibri"/>
              </a:rPr>
              <a:t> bei einer Förderlehrkraft oder, falls nötig, die </a:t>
            </a:r>
            <a:r>
              <a:rPr lang="de-DE" b="1" dirty="0">
                <a:latin typeface="+mn-lt"/>
                <a:ea typeface="Calibri"/>
              </a:rPr>
              <a:t>Zusammenarbeit</a:t>
            </a:r>
            <a:r>
              <a:rPr lang="de-DE" dirty="0">
                <a:latin typeface="+mn-lt"/>
                <a:ea typeface="Calibri"/>
              </a:rPr>
              <a:t> mit weiteren Unterstützungsangeboten. </a:t>
            </a:r>
            <a:endParaRPr dirty="0"/>
          </a:p>
        </p:txBody>
      </p:sp>
      <p:pic>
        <p:nvPicPr>
          <p:cNvPr id="7" name="Grafik 8" descr="Ein Bild, das dunkel, Licht, suchend, Fernsehen enthält.&#10;&#10;Automatisch generierte Beschreibung"/>
          <p:cNvPicPr>
            <a:picLocks noChangeAspect="1"/>
          </p:cNvPicPr>
          <p:nvPr/>
        </p:nvPicPr>
        <p:blipFill>
          <a:blip r:embed="rId2"/>
          <a:stretch/>
        </p:blipFill>
        <p:spPr bwMode="auto">
          <a:xfrm>
            <a:off x="5940152" y="4628001"/>
            <a:ext cx="2807413" cy="1741068"/>
          </a:xfrm>
          <a:prstGeom prst="rect">
            <a:avLst/>
          </a:prstGeom>
        </p:spPr>
      </p:pic>
      <p:sp>
        <p:nvSpPr>
          <p:cNvPr id="10" name="Rechteck 9">
            <a:extLst>
              <a:ext uri="{FF2B5EF4-FFF2-40B4-BE49-F238E27FC236}">
                <a16:creationId xmlns:a16="http://schemas.microsoft.com/office/drawing/2014/main" id="{9435BC4A-DCCC-45B8-96CF-C565E57D44AB}"/>
              </a:ext>
            </a:extLst>
          </p:cNvPr>
          <p:cNvSpPr/>
          <p:nvPr/>
        </p:nvSpPr>
        <p:spPr bwMode="auto">
          <a:xfrm>
            <a:off x="500067" y="565602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rPr>
              <a:t>z</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urück zum Inhaltsverzeichnis</a:t>
            </a:r>
            <a:endParaRPr lang="de-DE" b="1" dirty="0">
              <a:solidFill>
                <a:srgbClr val="0070C0"/>
              </a:solidFill>
            </a:endParaRPr>
          </a:p>
        </p:txBody>
      </p:sp>
      <p:sp>
        <p:nvSpPr>
          <p:cNvPr id="11" name="Rechteck 10">
            <a:extLst>
              <a:ext uri="{FF2B5EF4-FFF2-40B4-BE49-F238E27FC236}">
                <a16:creationId xmlns:a16="http://schemas.microsoft.com/office/drawing/2014/main" id="{C0CB92F7-9634-4AC1-94AE-D097296C7493}"/>
              </a:ext>
            </a:extLst>
          </p:cNvPr>
          <p:cNvSpPr/>
          <p:nvPr/>
        </p:nvSpPr>
        <p:spPr bwMode="auto">
          <a:xfrm>
            <a:off x="484377" y="5013270"/>
            <a:ext cx="4089581" cy="369332"/>
          </a:xfrm>
          <a:prstGeom prst="rect">
            <a:avLst/>
          </a:prstGeom>
        </p:spPr>
        <p:txBody>
          <a:bodyPr wrap="none">
            <a:spAutoFit/>
          </a:bodyPr>
          <a:lstStyle/>
          <a:p>
            <a:pPr lvl="0">
              <a:defRPr/>
            </a:pPr>
            <a:r>
              <a:rPr lang="de-DE" dirty="0">
                <a:solidFill>
                  <a:srgbClr val="13A87C"/>
                </a:solidFill>
              </a:rPr>
              <a:t>&gt;</a:t>
            </a:r>
            <a:r>
              <a:rPr lang="de-DE" dirty="0">
                <a:solidFill>
                  <a:srgbClr val="0A543E"/>
                </a:solidFill>
              </a:rPr>
              <a:t> </a:t>
            </a:r>
            <a:r>
              <a:rPr lang="de-DE" b="1" u="sng" dirty="0">
                <a:solidFill>
                  <a:srgbClr val="0A543E"/>
                </a:solidFill>
                <a:hlinkClick r:id="rId4" action="ppaction://hlinksldjump" tooltip="ppaction://hlinksldjumpslide21"/>
              </a:rPr>
              <a:t>zurück zu Fragen zur Mittelschule</a:t>
            </a:r>
            <a:endParaRPr lang="de-DE" b="1" dirty="0">
              <a:solidFill>
                <a:srgbClr val="0A543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057032" cy="648000"/>
          </a:xfrm>
        </p:spPr>
        <p:txBody>
          <a:bodyPr/>
          <a:lstStyle/>
          <a:p>
            <a:pPr>
              <a:defRPr/>
            </a:pPr>
            <a:r>
              <a:rPr lang="de-DE" dirty="0">
                <a:solidFill>
                  <a:srgbClr val="13A87C"/>
                </a:solidFill>
              </a:rPr>
              <a:t>Was erwartet die Mittelschule von Ihren Schülerinnen und Schülern, was dürfen Sie von der Mittelschule erwarten?</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24</a:t>
            </a:fld>
            <a:endParaRPr lang="de-DE"/>
          </a:p>
        </p:txBody>
      </p:sp>
      <p:pic>
        <p:nvPicPr>
          <p:cNvPr id="6" name="Grafik 4" descr="Ein Bild, das Objekt, Uhr, Laptop, Licht enthält.&#10;&#10;Automatisch generierte Beschreibung"/>
          <p:cNvPicPr>
            <a:picLocks noChangeAspect="1"/>
          </p:cNvPicPr>
          <p:nvPr/>
        </p:nvPicPr>
        <p:blipFill>
          <a:blip r:embed="rId2"/>
          <a:stretch/>
        </p:blipFill>
        <p:spPr bwMode="auto">
          <a:xfrm>
            <a:off x="4788024" y="4406080"/>
            <a:ext cx="4066654" cy="1831232"/>
          </a:xfrm>
          <a:prstGeom prst="rect">
            <a:avLst/>
          </a:prstGeom>
        </p:spPr>
      </p:pic>
      <p:sp>
        <p:nvSpPr>
          <p:cNvPr id="7" name="Textplatzhalter 3"/>
          <p:cNvSpPr>
            <a:spLocks/>
          </p:cNvSpPr>
          <p:nvPr/>
        </p:nvSpPr>
        <p:spPr bwMode="auto">
          <a:xfrm>
            <a:off x="395288" y="1052513"/>
            <a:ext cx="8389937" cy="4608512"/>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a:defRPr/>
            </a:pPr>
            <a:r>
              <a:rPr lang="de-DE" dirty="0">
                <a:solidFill>
                  <a:srgbClr val="000000"/>
                </a:solidFill>
              </a:rPr>
              <a:t>Interesse und Freude am praktischen Tun </a:t>
            </a:r>
            <a:endParaRPr dirty="0"/>
          </a:p>
          <a:p>
            <a:pPr>
              <a:defRPr/>
            </a:pPr>
            <a:r>
              <a:rPr lang="de-DE" dirty="0">
                <a:solidFill>
                  <a:srgbClr val="000000"/>
                </a:solidFill>
              </a:rPr>
              <a:t>individuell angepasstes Lernvolumen</a:t>
            </a:r>
            <a:endParaRPr dirty="0"/>
          </a:p>
          <a:p>
            <a:pPr>
              <a:defRPr/>
            </a:pPr>
            <a:r>
              <a:rPr lang="de-DE" b="1" dirty="0">
                <a:solidFill>
                  <a:srgbClr val="000000"/>
                </a:solidFill>
              </a:rPr>
              <a:t>Klassenlehrerprinzip:</a:t>
            </a:r>
            <a:r>
              <a:rPr lang="de-DE" dirty="0">
                <a:solidFill>
                  <a:srgbClr val="000000"/>
                </a:solidFill>
              </a:rPr>
              <a:t/>
            </a:r>
            <a:br>
              <a:rPr lang="de-DE" dirty="0">
                <a:solidFill>
                  <a:srgbClr val="000000"/>
                </a:solidFill>
              </a:rPr>
            </a:br>
            <a:r>
              <a:rPr lang="de-DE" dirty="0">
                <a:solidFill>
                  <a:srgbClr val="000000"/>
                </a:solidFill>
              </a:rPr>
              <a:t>Begleitung des Lernens und Übens bei individuell angemessener Zeit</a:t>
            </a:r>
            <a:endParaRPr dirty="0"/>
          </a:p>
          <a:p>
            <a:pPr>
              <a:defRPr/>
            </a:pPr>
            <a:endParaRPr lang="de-DE" dirty="0">
              <a:solidFill>
                <a:srgbClr val="000000"/>
              </a:solidFill>
            </a:endParaRPr>
          </a:p>
          <a:p>
            <a:pPr>
              <a:defRPr/>
            </a:pPr>
            <a:r>
              <a:rPr lang="de-DE" dirty="0">
                <a:solidFill>
                  <a:srgbClr val="000000"/>
                </a:solidFill>
              </a:rPr>
              <a:t>anschauliches Denken mit Blick auf praktische Ausrichtung</a:t>
            </a:r>
            <a:endParaRPr dirty="0"/>
          </a:p>
          <a:p>
            <a:pPr>
              <a:defRPr/>
            </a:pPr>
            <a:r>
              <a:rPr lang="de-DE" dirty="0">
                <a:solidFill>
                  <a:srgbClr val="000000"/>
                </a:solidFill>
              </a:rPr>
              <a:t>begleitetes und zunehmend selbstständiges Lernen und Üben</a:t>
            </a:r>
            <a:endParaRPr dirty="0"/>
          </a:p>
          <a:p>
            <a:pPr>
              <a:defRPr/>
            </a:pPr>
            <a:endParaRPr lang="de-DE" dirty="0">
              <a:solidFill>
                <a:srgbClr val="000000"/>
              </a:solidFill>
            </a:endParaRPr>
          </a:p>
          <a:p>
            <a:pPr>
              <a:defRPr/>
            </a:pPr>
            <a:r>
              <a:rPr lang="de-DE" dirty="0">
                <a:solidFill>
                  <a:srgbClr val="000000"/>
                </a:solidFill>
              </a:rPr>
              <a:t>Entwicklung kommunikativer, sozialer</a:t>
            </a:r>
            <a:br>
              <a:rPr lang="de-DE" dirty="0">
                <a:solidFill>
                  <a:srgbClr val="000000"/>
                </a:solidFill>
              </a:rPr>
            </a:br>
            <a:r>
              <a:rPr lang="de-DE" dirty="0">
                <a:solidFill>
                  <a:srgbClr val="000000"/>
                </a:solidFill>
              </a:rPr>
              <a:t>und persönlicher Kompetenzen</a:t>
            </a:r>
            <a:endParaRPr lang="de-DE" dirty="0"/>
          </a:p>
        </p:txBody>
      </p:sp>
      <p:sp>
        <p:nvSpPr>
          <p:cNvPr id="8" name="Textfeld 3"/>
          <p:cNvSpPr>
            <a:spLocks/>
          </p:cNvSpPr>
          <p:nvPr/>
        </p:nvSpPr>
        <p:spPr bwMode="auto">
          <a:xfrm>
            <a:off x="395288" y="5373439"/>
            <a:ext cx="2952576"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u="sng" dirty="0">
                <a:solidFill>
                  <a:schemeClr val="tx2"/>
                </a:solidFill>
                <a:hlinkClick r:id="rId3" action="ppaction://hlinksldjump"/>
              </a:rPr>
              <a:t>&gt; Weitere Informationen</a:t>
            </a:r>
            <a:endParaRPr lang="de-DE" b="1" dirty="0">
              <a:solidFill>
                <a:schemeClr val="tx2"/>
              </a:solidFill>
            </a:endParaRPr>
          </a:p>
        </p:txBody>
      </p:sp>
      <p:sp>
        <p:nvSpPr>
          <p:cNvPr id="10" name="Rechteck 8"/>
          <p:cNvSpPr/>
          <p:nvPr/>
        </p:nvSpPr>
        <p:spPr bwMode="auto">
          <a:xfrm>
            <a:off x="379893" y="598989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25</a:t>
            </a:fld>
            <a:endParaRPr lang="de-DE"/>
          </a:p>
        </p:txBody>
      </p:sp>
      <p:pic>
        <p:nvPicPr>
          <p:cNvPr id="5" name="Grafik 4" descr="Ein Bild, das dunkel, Licht, suchend, Fernsehen enthält.&#10;&#10;Automatisch generierte Beschreibung"/>
          <p:cNvPicPr>
            <a:picLocks noChangeAspect="1"/>
          </p:cNvPicPr>
          <p:nvPr/>
        </p:nvPicPr>
        <p:blipFill>
          <a:blip r:embed="rId2"/>
          <a:stretch/>
        </p:blipFill>
        <p:spPr bwMode="auto">
          <a:xfrm>
            <a:off x="5940152" y="4628001"/>
            <a:ext cx="2807413" cy="1741068"/>
          </a:xfrm>
          <a:prstGeom prst="rect">
            <a:avLst/>
          </a:prstGeom>
        </p:spPr>
      </p:pic>
      <p:sp>
        <p:nvSpPr>
          <p:cNvPr id="6" name="Textplatzhalter 3"/>
          <p:cNvSpPr>
            <a:spLocks/>
          </p:cNvSpPr>
          <p:nvPr/>
        </p:nvSpPr>
        <p:spPr bwMode="auto">
          <a:xfrm>
            <a:off x="361680" y="1201978"/>
            <a:ext cx="8389937" cy="3528392"/>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a:lnSpc>
                <a:spcPct val="100000"/>
              </a:lnSpc>
              <a:spcAft>
                <a:spcPts val="800"/>
              </a:spcAft>
              <a:defRPr/>
            </a:pPr>
            <a:r>
              <a:rPr lang="de-DE" sz="2000" dirty="0">
                <a:latin typeface="+mn-lt"/>
                <a:ea typeface="Calibri"/>
              </a:rPr>
              <a:t>Die Mittelschule erwartet </a:t>
            </a:r>
            <a:r>
              <a:rPr lang="de-DE" sz="2000" b="1" dirty="0">
                <a:latin typeface="+mn-lt"/>
                <a:ea typeface="Calibri"/>
              </a:rPr>
              <a:t>Interesse und Freude </a:t>
            </a:r>
            <a:r>
              <a:rPr lang="de-DE" sz="2000" dirty="0">
                <a:latin typeface="+mn-lt"/>
                <a:ea typeface="Calibri"/>
              </a:rPr>
              <a:t>am </a:t>
            </a:r>
            <a:r>
              <a:rPr lang="de-DE" sz="2000" b="1" dirty="0">
                <a:latin typeface="+mn-lt"/>
                <a:ea typeface="Calibri"/>
              </a:rPr>
              <a:t>praktischen Tun</a:t>
            </a:r>
            <a:r>
              <a:rPr lang="de-DE" sz="2000" dirty="0">
                <a:latin typeface="+mn-lt"/>
                <a:ea typeface="Calibri"/>
              </a:rPr>
              <a:t>. Die grundlegende Allgemeinbildung wird </a:t>
            </a:r>
            <a:r>
              <a:rPr lang="de-DE" sz="2000" b="1" dirty="0">
                <a:latin typeface="+mn-lt"/>
                <a:ea typeface="Calibri"/>
              </a:rPr>
              <a:t>praxisnah</a:t>
            </a:r>
            <a:r>
              <a:rPr lang="de-DE" sz="2000" dirty="0">
                <a:latin typeface="+mn-lt"/>
                <a:ea typeface="Calibri"/>
              </a:rPr>
              <a:t> vermittelt. So können früh Bezüge zur Berufs- und Arbeitswelt hergestellt werden.</a:t>
            </a:r>
            <a:endParaRPr dirty="0"/>
          </a:p>
          <a:p>
            <a:pPr>
              <a:lnSpc>
                <a:spcPct val="100000"/>
              </a:lnSpc>
              <a:spcAft>
                <a:spcPts val="800"/>
              </a:spcAft>
              <a:defRPr/>
            </a:pPr>
            <a:r>
              <a:rPr lang="de-DE" sz="2000" dirty="0">
                <a:latin typeface="+mn-lt"/>
                <a:ea typeface="Calibri"/>
              </a:rPr>
              <a:t>Schülerinnen und Schüler </a:t>
            </a:r>
            <a:r>
              <a:rPr lang="de-DE" sz="2000" b="1" dirty="0">
                <a:latin typeface="+mn-lt"/>
                <a:ea typeface="Calibri"/>
              </a:rPr>
              <a:t>lernen Betriebe kennen</a:t>
            </a:r>
            <a:r>
              <a:rPr lang="de-DE" sz="2000" dirty="0">
                <a:latin typeface="+mn-lt"/>
                <a:ea typeface="Calibri"/>
              </a:rPr>
              <a:t>, Fachleute aus der Wirtschaft kommen in die Schule und die Schüler machen sehr viele </a:t>
            </a:r>
            <a:r>
              <a:rPr lang="de-DE" sz="2000" b="1" dirty="0">
                <a:latin typeface="+mn-lt"/>
                <a:ea typeface="Calibri"/>
              </a:rPr>
              <a:t>konkrete Praxiserfahrungen </a:t>
            </a:r>
            <a:r>
              <a:rPr lang="de-DE" sz="2000" dirty="0">
                <a:latin typeface="+mn-lt"/>
                <a:ea typeface="Calibri"/>
              </a:rPr>
              <a:t>bei den verpflichtenden und begleiteten </a:t>
            </a:r>
            <a:r>
              <a:rPr lang="de-DE" sz="2000" b="1" dirty="0">
                <a:latin typeface="+mn-lt"/>
                <a:ea typeface="Calibri"/>
              </a:rPr>
              <a:t>Betriebspraktika</a:t>
            </a:r>
            <a:r>
              <a:rPr lang="de-DE" sz="2000" dirty="0">
                <a:latin typeface="+mn-lt"/>
                <a:ea typeface="Calibri"/>
              </a:rPr>
              <a:t>. Diese motivieren die Schüler für das zukünftige Lernen.</a:t>
            </a:r>
            <a:endParaRPr dirty="0"/>
          </a:p>
          <a:p>
            <a:pPr>
              <a:lnSpc>
                <a:spcPct val="100000"/>
              </a:lnSpc>
              <a:defRPr/>
            </a:pPr>
            <a:r>
              <a:rPr lang="de-DE" sz="2000" dirty="0">
                <a:latin typeface="+mn-lt"/>
                <a:ea typeface="Calibri"/>
              </a:rPr>
              <a:t>So erleben wir immer wieder, dass Eltern und Lehrkräfte staunen, was aus „Ihren“ Kindern so alles wird. </a:t>
            </a:r>
            <a:endParaRPr dirty="0"/>
          </a:p>
        </p:txBody>
      </p:sp>
      <p:sp>
        <p:nvSpPr>
          <p:cNvPr id="7" name="Titel 1"/>
          <p:cNvSpPr>
            <a:spLocks noGrp="1"/>
          </p:cNvSpPr>
          <p:nvPr>
            <p:ph type="title"/>
          </p:nvPr>
        </p:nvSpPr>
        <p:spPr bwMode="auto">
          <a:xfrm>
            <a:off x="484377" y="188640"/>
            <a:ext cx="7111959" cy="648000"/>
          </a:xfrm>
        </p:spPr>
        <p:txBody>
          <a:bodyPr/>
          <a:lstStyle/>
          <a:p>
            <a:pPr>
              <a:spcBef>
                <a:spcPts val="336"/>
              </a:spcBef>
              <a:buClr>
                <a:schemeClr val="tx2"/>
              </a:buClr>
              <a:defRPr/>
            </a:pPr>
            <a:r>
              <a:rPr lang="de-DE" dirty="0"/>
              <a:t>Was erwartet die Mittelschule von Ihren Schülerinnen und Schülern, was dürfen Sie von der Mittelschule erwarten?</a:t>
            </a:r>
            <a:endParaRPr dirty="0"/>
          </a:p>
        </p:txBody>
      </p:sp>
      <p:sp>
        <p:nvSpPr>
          <p:cNvPr id="9" name="Rechteck 9"/>
          <p:cNvSpPr/>
          <p:nvPr/>
        </p:nvSpPr>
        <p:spPr bwMode="auto">
          <a:xfrm>
            <a:off x="500067" y="565602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rPr>
              <a:t>z</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urück zum Inhaltsverzeichnis</a:t>
            </a:r>
            <a:endParaRPr lang="de-DE" b="1" dirty="0">
              <a:solidFill>
                <a:srgbClr val="0070C0"/>
              </a:solidFill>
            </a:endParaRPr>
          </a:p>
        </p:txBody>
      </p:sp>
      <p:sp>
        <p:nvSpPr>
          <p:cNvPr id="2" name="Rechteck 1">
            <a:extLst>
              <a:ext uri="{FF2B5EF4-FFF2-40B4-BE49-F238E27FC236}">
                <a16:creationId xmlns:a16="http://schemas.microsoft.com/office/drawing/2014/main" id="{A29D8069-B854-4E66-9FB4-14DBF99019E4}"/>
              </a:ext>
            </a:extLst>
          </p:cNvPr>
          <p:cNvSpPr/>
          <p:nvPr/>
        </p:nvSpPr>
        <p:spPr>
          <a:xfrm>
            <a:off x="484377" y="5013270"/>
            <a:ext cx="4089581" cy="369332"/>
          </a:xfrm>
          <a:prstGeom prst="rect">
            <a:avLst/>
          </a:prstGeom>
        </p:spPr>
        <p:txBody>
          <a:bodyPr wrap="none">
            <a:spAutoFit/>
          </a:bodyPr>
          <a:lstStyle/>
          <a:p>
            <a:pPr lvl="0">
              <a:defRPr/>
            </a:pPr>
            <a:r>
              <a:rPr lang="de-DE" dirty="0">
                <a:solidFill>
                  <a:srgbClr val="13A87C"/>
                </a:solidFill>
              </a:rPr>
              <a:t>&gt;</a:t>
            </a:r>
            <a:r>
              <a:rPr lang="de-DE" dirty="0">
                <a:solidFill>
                  <a:srgbClr val="0A543E"/>
                </a:solidFill>
              </a:rPr>
              <a:t> </a:t>
            </a:r>
            <a:r>
              <a:rPr lang="de-DE" b="1" u="sng" dirty="0">
                <a:solidFill>
                  <a:srgbClr val="0A543E"/>
                </a:solidFill>
                <a:hlinkClick r:id="rId4" action="ppaction://hlinksldjump" tooltip="ppaction://hlinksldjumpslide21"/>
              </a:rPr>
              <a:t>zurück zu Fragen zur Mittelschule</a:t>
            </a:r>
            <a:endParaRPr lang="de-DE" b="1" dirty="0">
              <a:solidFill>
                <a:srgbClr val="0A543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Zweige und Ausbildungsrichtungen</a:t>
            </a:r>
            <a:br>
              <a:rPr lang="de-DE" sz="2400"/>
            </a:br>
            <a:r>
              <a:rPr lang="de-DE" sz="2400"/>
              <a:t>an der Mittelschule</a:t>
            </a:r>
            <a:endParaRPr/>
          </a:p>
        </p:txBody>
      </p:sp>
      <p:sp>
        <p:nvSpPr>
          <p:cNvPr id="5"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26</a:t>
            </a:fld>
            <a:endParaRPr lang="de-DE" sz="1100" b="1" i="0" u="none" strike="noStrike" cap="none" spc="0">
              <a:ln>
                <a:noFill/>
              </a:ln>
              <a:solidFill>
                <a:srgbClr val="13A87C"/>
              </a:solidFill>
              <a:latin typeface="Arial"/>
              <a:ea typeface="+mn-ea"/>
              <a:cs typeface="Arial"/>
            </a:endParaRPr>
          </a:p>
        </p:txBody>
      </p:sp>
      <p:pic>
        <p:nvPicPr>
          <p:cNvPr id="6" name="Grafik 4"/>
          <p:cNvPicPr>
            <a:picLocks noChangeAspect="1"/>
          </p:cNvPicPr>
          <p:nvPr/>
        </p:nvPicPr>
        <p:blipFill>
          <a:blip r:embed="rId3"/>
          <a:stretch/>
        </p:blipFill>
        <p:spPr bwMode="auto">
          <a:xfrm>
            <a:off x="7020272" y="3717362"/>
            <a:ext cx="1598932" cy="2068080"/>
          </a:xfrm>
          <a:prstGeom prst="rect">
            <a:avLst/>
          </a:prstGeom>
        </p:spPr>
      </p:pic>
      <p:pic>
        <p:nvPicPr>
          <p:cNvPr id="7" name="Grafik 3"/>
          <p:cNvPicPr>
            <a:picLocks noChangeAspect="1"/>
          </p:cNvPicPr>
          <p:nvPr/>
        </p:nvPicPr>
        <p:blipFill>
          <a:blip r:embed="rId4"/>
          <a:stretch/>
        </p:blipFill>
        <p:spPr bwMode="auto">
          <a:xfrm>
            <a:off x="611560" y="1412776"/>
            <a:ext cx="5078468" cy="4392488"/>
          </a:xfrm>
          <a:prstGeom prst="rect">
            <a:avLst/>
          </a:prstGeom>
        </p:spPr>
      </p:pic>
      <p:sp>
        <p:nvSpPr>
          <p:cNvPr id="8" name="Textfeld 5">
            <a:hlinkClick r:id="rId5" action="ppaction://hlinksldjump"/>
          </p:cNvPr>
          <p:cNvSpPr>
            <a:spLocks/>
          </p:cNvSpPr>
          <p:nvPr/>
        </p:nvSpPr>
        <p:spPr bwMode="auto">
          <a:xfrm>
            <a:off x="5940152" y="1758298"/>
            <a:ext cx="2826420" cy="1310662"/>
          </a:xfrm>
          <a:prstGeom prst="rect">
            <a:avLst/>
          </a:prstGeom>
          <a:noFill/>
          <a:ln w="9525">
            <a:noFill/>
          </a:ln>
        </p:spPr>
        <p:txBody>
          <a:bodyPr wrap="none" lIns="75600" tIns="75600" rIns="75600" bIns="75600" rtlCol="0">
            <a:noAutofit/>
          </a:bodyPr>
          <a:lstStyle/>
          <a:p>
            <a:pPr marL="0" marR="0" lvl="0" indent="0" algn="l" defTabSz="914400">
              <a:lnSpc>
                <a:spcPct val="100000"/>
              </a:lnSpc>
              <a:spcBef>
                <a:spcPts val="336"/>
              </a:spcBef>
              <a:spcAft>
                <a:spcPts val="0"/>
              </a:spcAft>
              <a:buClr>
                <a:srgbClr val="13A87C"/>
              </a:buClr>
              <a:buSzTx/>
              <a:buFontTx/>
              <a:buNone/>
              <a:defRPr/>
            </a:pPr>
            <a:r>
              <a:rPr lang="de-DE" sz="1600" b="1" i="0" strike="noStrike" cap="none" spc="0" dirty="0">
                <a:ln>
                  <a:noFill/>
                </a:ln>
                <a:solidFill>
                  <a:srgbClr val="13A87C"/>
                </a:solidFill>
                <a:latin typeface="Arial"/>
              </a:rPr>
              <a:t>&gt; </a:t>
            </a:r>
            <a:r>
              <a:rPr lang="de-DE" sz="1600" b="1" i="0" u="sng" strike="noStrike" cap="none" spc="0" dirty="0">
                <a:ln>
                  <a:noFill/>
                </a:ln>
                <a:solidFill>
                  <a:srgbClr val="13A87C"/>
                </a:solidFill>
                <a:latin typeface="Arial"/>
                <a:hlinkClick r:id="rId5" action="ppaction://hlinksldjump"/>
              </a:rPr>
              <a:t>Zur Erklärung des </a:t>
            </a:r>
            <a:br>
              <a:rPr lang="de-DE" sz="1600" b="1" i="0" u="sng" strike="noStrike" cap="none" spc="0" dirty="0">
                <a:ln>
                  <a:noFill/>
                </a:ln>
                <a:solidFill>
                  <a:srgbClr val="13A87C"/>
                </a:solidFill>
                <a:latin typeface="Arial"/>
                <a:hlinkClick r:id="rId5" action="ppaction://hlinksldjump"/>
              </a:rPr>
            </a:br>
            <a:r>
              <a:rPr lang="de-DE" sz="1600" b="1" i="0" strike="noStrike" cap="none" spc="0" dirty="0">
                <a:ln>
                  <a:noFill/>
                </a:ln>
                <a:solidFill>
                  <a:srgbClr val="13A87C"/>
                </a:solidFill>
                <a:latin typeface="Arial"/>
              </a:rPr>
              <a:t>   </a:t>
            </a:r>
            <a:r>
              <a:rPr lang="de-DE" sz="1600" b="1" i="0" u="sng" strike="noStrike" cap="none" spc="0" dirty="0">
                <a:ln>
                  <a:noFill/>
                </a:ln>
                <a:solidFill>
                  <a:srgbClr val="13A87C"/>
                </a:solidFill>
                <a:latin typeface="Arial"/>
                <a:hlinkClick r:id="rId5" action="ppaction://hlinksldjump"/>
              </a:rPr>
              <a:t>Schaubildes</a:t>
            </a:r>
            <a:r>
              <a:rPr lang="de-DE" sz="1600" b="1" u="sng" dirty="0">
                <a:solidFill>
                  <a:srgbClr val="13A87C"/>
                </a:solidFill>
                <a:latin typeface="Arial"/>
                <a:hlinkClick r:id="rId5" action="ppaction://hlinksldjump"/>
              </a:rPr>
              <a:t> </a:t>
            </a:r>
            <a:r>
              <a:rPr lang="de-DE" sz="1600" b="1" i="0" u="sng" strike="noStrike" cap="none" spc="0" dirty="0">
                <a:ln>
                  <a:noFill/>
                </a:ln>
                <a:solidFill>
                  <a:srgbClr val="13A87C"/>
                </a:solidFill>
                <a:latin typeface="Arial"/>
                <a:hlinkClick r:id="rId5" action="ppaction://hlinksldjump"/>
              </a:rPr>
              <a:t>und </a:t>
            </a:r>
            <a:br>
              <a:rPr lang="de-DE" sz="1600" b="1" i="0" u="sng" strike="noStrike" cap="none" spc="0" dirty="0">
                <a:ln>
                  <a:noFill/>
                </a:ln>
                <a:solidFill>
                  <a:srgbClr val="13A87C"/>
                </a:solidFill>
                <a:latin typeface="Arial"/>
                <a:hlinkClick r:id="rId5" action="ppaction://hlinksldjump"/>
              </a:rPr>
            </a:br>
            <a:r>
              <a:rPr lang="de-DE" sz="1600" b="1" i="0" strike="noStrike" cap="none" spc="0" dirty="0">
                <a:ln>
                  <a:noFill/>
                </a:ln>
                <a:solidFill>
                  <a:srgbClr val="13A87C"/>
                </a:solidFill>
                <a:latin typeface="Arial"/>
              </a:rPr>
              <a:t>   </a:t>
            </a:r>
            <a:r>
              <a:rPr lang="de-DE" sz="1600" b="1" i="0" u="sng" strike="noStrike" cap="none" spc="0" dirty="0">
                <a:ln>
                  <a:noFill/>
                </a:ln>
                <a:solidFill>
                  <a:srgbClr val="13A87C"/>
                </a:solidFill>
                <a:latin typeface="Arial"/>
                <a:hlinkClick r:id="rId5" action="ppaction://hlinksldjump"/>
              </a:rPr>
              <a:t>Erläuterungen zu den </a:t>
            </a:r>
            <a:br>
              <a:rPr lang="de-DE" sz="1600" b="1" i="0" u="sng" strike="noStrike" cap="none" spc="0" dirty="0">
                <a:ln>
                  <a:noFill/>
                </a:ln>
                <a:solidFill>
                  <a:srgbClr val="13A87C"/>
                </a:solidFill>
                <a:latin typeface="Arial"/>
                <a:hlinkClick r:id="rId5" action="ppaction://hlinksldjump"/>
              </a:rPr>
            </a:br>
            <a:r>
              <a:rPr lang="de-DE" sz="1600" b="1" i="0" strike="noStrike" cap="none" spc="0" dirty="0">
                <a:ln>
                  <a:noFill/>
                </a:ln>
                <a:solidFill>
                  <a:srgbClr val="13A87C"/>
                </a:solidFill>
                <a:latin typeface="Arial"/>
              </a:rPr>
              <a:t>   </a:t>
            </a:r>
            <a:r>
              <a:rPr lang="de-DE" sz="1600" b="1" i="0" u="sng" strike="noStrike" cap="none" spc="0" dirty="0">
                <a:ln>
                  <a:noFill/>
                </a:ln>
                <a:solidFill>
                  <a:srgbClr val="13A87C"/>
                </a:solidFill>
                <a:latin typeface="Arial"/>
                <a:hlinkClick r:id="rId5" action="ppaction://hlinksldjump"/>
              </a:rPr>
              <a:t>Ausbildungsrichtungen</a:t>
            </a:r>
            <a:endParaRPr lang="de-DE" sz="1600" b="1" i="0" u="none" strike="noStrike" cap="none" spc="0" dirty="0">
              <a:ln>
                <a:noFill/>
              </a:ln>
              <a:solidFill>
                <a:srgbClr val="13A87C"/>
              </a:solidFill>
              <a:latin typeface="Arial"/>
              <a:ea typeface="+mn-ea"/>
              <a:cs typeface="+mn-cs"/>
            </a:endParaRPr>
          </a:p>
        </p:txBody>
      </p:sp>
      <p:sp>
        <p:nvSpPr>
          <p:cNvPr id="9" name="Rechteck 9"/>
          <p:cNvSpPr/>
          <p:nvPr/>
        </p:nvSpPr>
        <p:spPr bwMode="auto">
          <a:xfrm>
            <a:off x="849368" y="5805264"/>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1" name="Rechteck 4">
            <a:extLst>
              <a:ext uri="{FF2B5EF4-FFF2-40B4-BE49-F238E27FC236}">
                <a16:creationId xmlns:a16="http://schemas.microsoft.com/office/drawing/2014/main" id="{34D4FD04-49DC-4514-A4AA-5924BD5DE5C7}"/>
              </a:ext>
            </a:extLst>
          </p:cNvPr>
          <p:cNvSpPr/>
          <p:nvPr/>
        </p:nvSpPr>
        <p:spPr bwMode="auto">
          <a:xfrm>
            <a:off x="4592700" y="5806692"/>
            <a:ext cx="4089581" cy="369332"/>
          </a:xfrm>
          <a:prstGeom prst="rect">
            <a:avLst/>
          </a:prstGeom>
        </p:spPr>
        <p:txBody>
          <a:bodyPr wrap="none">
            <a:spAutoFit/>
          </a:bodyPr>
          <a:lstStyle/>
          <a:p>
            <a:pPr lvl="0">
              <a:defRPr/>
            </a:pPr>
            <a:r>
              <a:rPr lang="de-DE" dirty="0">
                <a:solidFill>
                  <a:srgbClr val="0A543E"/>
                </a:solidFill>
              </a:rPr>
              <a:t>&gt; </a:t>
            </a:r>
            <a:r>
              <a:rPr lang="de-DE" b="1" u="sng" dirty="0">
                <a:solidFill>
                  <a:srgbClr val="0A543E"/>
                </a:solidFill>
                <a:hlinkClick r:id="rId7" action="ppaction://hlinksldjump" tooltip="ppaction://hlinksldjumpslide21"/>
              </a:rPr>
              <a:t>zurück zu Fragen zur Mittelschule</a:t>
            </a:r>
            <a:endParaRPr lang="de-DE" b="1" dirty="0">
              <a:solidFill>
                <a:srgbClr val="0A543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Zweige und Ausbildungsrichtungen</a:t>
            </a:r>
            <a:br>
              <a:rPr lang="de-DE" sz="2400"/>
            </a:br>
            <a:r>
              <a:rPr lang="de-DE" sz="2400"/>
              <a:t>an der Mittelschule</a:t>
            </a:r>
            <a:endParaRPr/>
          </a:p>
        </p:txBody>
      </p:sp>
      <p:sp>
        <p:nvSpPr>
          <p:cNvPr id="5"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27</a:t>
            </a:fld>
            <a:endParaRPr lang="de-DE" sz="1100" b="1" i="0" u="none" strike="noStrike" cap="none" spc="0">
              <a:ln>
                <a:noFill/>
              </a:ln>
              <a:solidFill>
                <a:srgbClr val="13A87C"/>
              </a:solidFill>
              <a:latin typeface="Arial"/>
              <a:ea typeface="+mn-ea"/>
              <a:cs typeface="Arial"/>
            </a:endParaRPr>
          </a:p>
        </p:txBody>
      </p:sp>
      <p:pic>
        <p:nvPicPr>
          <p:cNvPr id="6" name="Grafik 4"/>
          <p:cNvPicPr>
            <a:picLocks noChangeAspect="1"/>
          </p:cNvPicPr>
          <p:nvPr/>
        </p:nvPicPr>
        <p:blipFill>
          <a:blip r:embed="rId3"/>
          <a:stretch/>
        </p:blipFill>
        <p:spPr bwMode="auto">
          <a:xfrm>
            <a:off x="7533474" y="4023702"/>
            <a:ext cx="1598932" cy="2068080"/>
          </a:xfrm>
          <a:prstGeom prst="rect">
            <a:avLst/>
          </a:prstGeom>
        </p:spPr>
      </p:pic>
      <p:pic>
        <p:nvPicPr>
          <p:cNvPr id="7" name="Grafik 3">
            <a:hlinkClick r:id="rId4" action="ppaction://hlinksldjump"/>
          </p:cNvPr>
          <p:cNvPicPr>
            <a:picLocks noChangeAspect="1"/>
          </p:cNvPicPr>
          <p:nvPr/>
        </p:nvPicPr>
        <p:blipFill>
          <a:blip r:embed="rId5"/>
          <a:stretch/>
        </p:blipFill>
        <p:spPr bwMode="auto">
          <a:xfrm>
            <a:off x="7057094" y="1412776"/>
            <a:ext cx="1820023" cy="1574181"/>
          </a:xfrm>
          <a:prstGeom prst="rect">
            <a:avLst/>
          </a:prstGeom>
        </p:spPr>
      </p:pic>
      <p:sp>
        <p:nvSpPr>
          <p:cNvPr id="8" name="Textfeld 5"/>
          <p:cNvSpPr>
            <a:spLocks/>
          </p:cNvSpPr>
          <p:nvPr/>
        </p:nvSpPr>
        <p:spPr bwMode="auto">
          <a:xfrm>
            <a:off x="199228" y="980728"/>
            <a:ext cx="6857866" cy="3672408"/>
          </a:xfrm>
          <a:prstGeom prst="rect">
            <a:avLst/>
          </a:prstGeom>
          <a:noFill/>
          <a:ln w="9525">
            <a:noFill/>
          </a:ln>
        </p:spPr>
        <p:txBody>
          <a:bodyPr wrap="none" lIns="75600" tIns="75600" rIns="75600" bIns="75600" rtlCol="0">
            <a:noAutofit/>
          </a:bodyPr>
          <a:lstStyle/>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In der 5. und 6. Klasse steht an der MS die grundlegende Bildung.</a:t>
            </a:r>
            <a:endParaRPr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Hier wird die Basis für weiteres erfolgreiches Lernen später gelegt.</a:t>
            </a:r>
            <a:endParaRPr dirty="0"/>
          </a:p>
          <a:p>
            <a:pPr marL="0" marR="0" lvl="0" indent="0" algn="l" defTabSz="914400">
              <a:lnSpc>
                <a:spcPct val="100000"/>
              </a:lnSpc>
              <a:spcBef>
                <a:spcPts val="0"/>
              </a:spcBef>
              <a:spcAft>
                <a:spcPts val="0"/>
              </a:spcAft>
              <a:buClrTx/>
              <a:buSzTx/>
              <a:buFontTx/>
              <a:buNone/>
              <a:defRPr/>
            </a:pPr>
            <a:endParaRPr lang="de-DE" sz="11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Ab der 7. Klasse wird dies mit folgenden Fächern ergänzt.</a:t>
            </a:r>
            <a:br>
              <a:rPr lang="de-DE" sz="1800" b="0" i="0" u="none" strike="noStrike" cap="none" spc="0" dirty="0">
                <a:ln>
                  <a:noFill/>
                </a:ln>
                <a:solidFill>
                  <a:srgbClr val="0A543E"/>
                </a:solidFill>
                <a:latin typeface="Arial"/>
                <a:ea typeface="+mn-ea"/>
                <a:cs typeface="+mn-cs"/>
              </a:rPr>
            </a:br>
            <a:r>
              <a:rPr lang="de-DE" sz="1800" b="1" i="0" u="none" strike="noStrike" cap="none" spc="0" dirty="0">
                <a:ln>
                  <a:noFill/>
                </a:ln>
                <a:solidFill>
                  <a:srgbClr val="0A543E"/>
                </a:solidFill>
                <a:latin typeface="Arial"/>
                <a:ea typeface="+mn-ea"/>
                <a:cs typeface="+mn-cs"/>
              </a:rPr>
              <a:t>- Ernährung und Soziales</a:t>
            </a:r>
            <a:br>
              <a:rPr lang="de-DE" sz="1800" b="1" i="0" u="none" strike="noStrike" cap="none" spc="0" dirty="0">
                <a:ln>
                  <a:noFill/>
                </a:ln>
                <a:solidFill>
                  <a:srgbClr val="0A543E"/>
                </a:solidFill>
                <a:latin typeface="Arial"/>
                <a:ea typeface="+mn-ea"/>
                <a:cs typeface="+mn-cs"/>
              </a:rPr>
            </a:br>
            <a:r>
              <a:rPr lang="de-DE" sz="1800" b="1" i="0" u="none" strike="noStrike" cap="none" spc="0" dirty="0">
                <a:ln>
                  <a:noFill/>
                </a:ln>
                <a:solidFill>
                  <a:srgbClr val="0A543E"/>
                </a:solidFill>
                <a:latin typeface="Arial"/>
                <a:ea typeface="+mn-ea"/>
                <a:cs typeface="+mn-cs"/>
              </a:rPr>
              <a:t>- Wirtschaft und Kommunikation</a:t>
            </a:r>
            <a:br>
              <a:rPr lang="de-DE" sz="1800" b="1" i="0" u="none" strike="noStrike" cap="none" spc="0" dirty="0">
                <a:ln>
                  <a:noFill/>
                </a:ln>
                <a:solidFill>
                  <a:srgbClr val="0A543E"/>
                </a:solidFill>
                <a:latin typeface="Arial"/>
                <a:ea typeface="+mn-ea"/>
                <a:cs typeface="+mn-cs"/>
              </a:rPr>
            </a:br>
            <a:r>
              <a:rPr lang="de-DE" sz="1800" b="1" i="0" u="none" strike="noStrike" cap="none" spc="0" dirty="0">
                <a:ln>
                  <a:noFill/>
                </a:ln>
                <a:solidFill>
                  <a:srgbClr val="0A543E"/>
                </a:solidFill>
                <a:latin typeface="Arial"/>
                <a:ea typeface="+mn-ea"/>
                <a:cs typeface="+mn-cs"/>
              </a:rPr>
              <a:t>- Technik </a:t>
            </a:r>
            <a:endParaRPr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Schüler finden heraus, welcher Bereich ihnen besonders liegt.</a:t>
            </a:r>
            <a:endParaRPr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Dieses berufsorientierende Fach bildet dann ab der 8. Klasse</a:t>
            </a:r>
            <a:endParaRPr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mit dem Fach „Wirtschaft und Beruf“ den Kern der Praxisorientierung. </a:t>
            </a:r>
            <a:r>
              <a:rPr lang="de-DE" sz="1200" b="0" i="0" u="none" strike="noStrike" cap="none" spc="0" dirty="0">
                <a:ln>
                  <a:noFill/>
                </a:ln>
                <a:solidFill>
                  <a:srgbClr val="0A543E"/>
                </a:solidFill>
                <a:latin typeface="Arial"/>
                <a:ea typeface="+mn-ea"/>
                <a:cs typeface="+mn-cs"/>
              </a:rPr>
              <a:t/>
            </a:r>
            <a:br>
              <a:rPr lang="de-DE" sz="1200" b="0" i="0" u="none" strike="noStrike" cap="none" spc="0" dirty="0">
                <a:ln>
                  <a:noFill/>
                </a:ln>
                <a:solidFill>
                  <a:srgbClr val="0A543E"/>
                </a:solidFill>
                <a:latin typeface="Arial"/>
                <a:ea typeface="+mn-ea"/>
                <a:cs typeface="+mn-cs"/>
              </a:rPr>
            </a:br>
            <a:endParaRPr lang="de-DE" sz="12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Hier gibt es einwöchige Projekte, bei denen Planung, Teamarbeit, </a:t>
            </a:r>
            <a:endParaRPr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Recherche, die Produktion und Präsentation der Arbeit verlangt werden. </a:t>
            </a:r>
            <a:endParaRPr lang="de-DE" sz="14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endParaRPr lang="de-DE" sz="1400" b="0" i="0" u="sng"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600" b="0" i="0" u="sng" strike="noStrike" cap="none" spc="0" dirty="0">
                <a:ln>
                  <a:noFill/>
                </a:ln>
                <a:solidFill>
                  <a:srgbClr val="0A543E"/>
                </a:solidFill>
                <a:latin typeface="Arial"/>
                <a:ea typeface="+mn-ea"/>
                <a:cs typeface="+mn-cs"/>
              </a:rPr>
              <a:t>Mögliche Beispiele für eine Projektprüfung:</a:t>
            </a:r>
            <a:r>
              <a:rPr lang="de-DE" sz="1600" b="0" i="0" u="none" strike="noStrike" cap="none" spc="0" dirty="0">
                <a:ln>
                  <a:noFill/>
                </a:ln>
                <a:solidFill>
                  <a:srgbClr val="0A543E"/>
                </a:solidFill>
                <a:latin typeface="Arial"/>
                <a:ea typeface="+mn-ea"/>
                <a:cs typeface="+mn-cs"/>
              </a:rPr>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Ernährung und Soziales </a:t>
            </a:r>
            <a:r>
              <a:rPr lang="de-DE" sz="1600" b="0" i="0" u="none" strike="noStrike" cap="none" spc="0" dirty="0">
                <a:ln>
                  <a:noFill/>
                </a:ln>
                <a:solidFill>
                  <a:srgbClr val="0A543E"/>
                </a:solidFill>
                <a:latin typeface="Arial"/>
                <a:ea typeface="+mn-ea"/>
                <a:cs typeface="+mn-cs"/>
              </a:rPr>
              <a:t>„Ein mediterranes Menü“,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Wirtschaf</a:t>
            </a:r>
            <a:r>
              <a:rPr lang="de-DE" sz="1600" b="0" i="0" u="none" strike="noStrike" cap="none" spc="0" dirty="0">
                <a:ln>
                  <a:noFill/>
                </a:ln>
                <a:solidFill>
                  <a:srgbClr val="0A543E"/>
                </a:solidFill>
                <a:latin typeface="Arial"/>
                <a:ea typeface="+mn-ea"/>
                <a:cs typeface="+mn-cs"/>
              </a:rPr>
              <a:t>t „Ein Werbekonzept für die gemeindlichen Vereine“ oder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Technik</a:t>
            </a:r>
            <a:r>
              <a:rPr lang="de-DE" sz="1600" b="0" i="0" u="none" strike="noStrike" cap="none" spc="0" dirty="0">
                <a:ln>
                  <a:noFill/>
                </a:ln>
                <a:solidFill>
                  <a:srgbClr val="0A543E"/>
                </a:solidFill>
                <a:latin typeface="Arial"/>
                <a:ea typeface="+mn-ea"/>
                <a:cs typeface="+mn-cs"/>
              </a:rPr>
              <a:t> „ein Ablagesystem für den eigenen Schreibtisch“. </a:t>
            </a:r>
            <a:endParaRPr sz="1600" dirty="0"/>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
            </a:r>
            <a:br>
              <a:rPr lang="de-DE" sz="1800" b="0" i="0" u="none" strike="noStrike" cap="none" spc="0" dirty="0">
                <a:ln>
                  <a:noFill/>
                </a:ln>
                <a:solidFill>
                  <a:srgbClr val="0A543E"/>
                </a:solidFill>
                <a:latin typeface="Arial"/>
                <a:ea typeface="+mn-ea"/>
                <a:cs typeface="+mn-cs"/>
              </a:rPr>
            </a:br>
            <a:endParaRPr lang="de-DE" sz="1400" b="0" i="0" u="none" strike="noStrike" cap="none" spc="0" dirty="0">
              <a:ln>
                <a:noFill/>
              </a:ln>
              <a:solidFill>
                <a:srgbClr val="13A87C"/>
              </a:solidFill>
              <a:latin typeface="Arial"/>
              <a:ea typeface="+mn-ea"/>
              <a:cs typeface="+mn-cs"/>
            </a:endParaRPr>
          </a:p>
        </p:txBody>
      </p:sp>
      <p:sp>
        <p:nvSpPr>
          <p:cNvPr id="9" name="Rechteck 8"/>
          <p:cNvSpPr/>
          <p:nvPr/>
        </p:nvSpPr>
        <p:spPr bwMode="auto">
          <a:xfrm>
            <a:off x="4788024" y="6099934"/>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2" name="Rechteck 1">
            <a:extLst>
              <a:ext uri="{FF2B5EF4-FFF2-40B4-BE49-F238E27FC236}">
                <a16:creationId xmlns:a16="http://schemas.microsoft.com/office/drawing/2014/main" id="{5A449D9A-AFA8-4C57-8665-2785395311EE}"/>
              </a:ext>
            </a:extLst>
          </p:cNvPr>
          <p:cNvSpPr/>
          <p:nvPr/>
        </p:nvSpPr>
        <p:spPr>
          <a:xfrm>
            <a:off x="194188" y="5692606"/>
            <a:ext cx="4948791" cy="369332"/>
          </a:xfrm>
          <a:prstGeom prst="rect">
            <a:avLst/>
          </a:prstGeom>
        </p:spPr>
        <p:txBody>
          <a:bodyPr wrap="none">
            <a:spAutoFit/>
          </a:bodyPr>
          <a:lstStyle/>
          <a:p>
            <a:r>
              <a:rPr lang="de-DE" dirty="0">
                <a:solidFill>
                  <a:srgbClr val="13A87C"/>
                </a:solidFill>
              </a:rPr>
              <a:t>&gt;</a:t>
            </a:r>
            <a:r>
              <a:rPr lang="de-DE" dirty="0">
                <a:solidFill>
                  <a:srgbClr val="0A543E"/>
                </a:solidFill>
              </a:rPr>
              <a:t> </a:t>
            </a:r>
            <a:r>
              <a:rPr lang="de-DE" b="1" dirty="0">
                <a:solidFill>
                  <a:srgbClr val="0A543E"/>
                </a:solidFill>
                <a:hlinkClick r:id="rId7" action="ppaction://hlinksldjump"/>
              </a:rPr>
              <a:t>Weitere Informationen zur Projektprüfung</a:t>
            </a:r>
            <a:endParaRPr lang="de-DE" b="1" dirty="0"/>
          </a:p>
        </p:txBody>
      </p:sp>
      <p:sp>
        <p:nvSpPr>
          <p:cNvPr id="10" name="Rechteck 4">
            <a:extLst>
              <a:ext uri="{FF2B5EF4-FFF2-40B4-BE49-F238E27FC236}">
                <a16:creationId xmlns:a16="http://schemas.microsoft.com/office/drawing/2014/main" id="{FF29BBFB-D6F8-4DA4-B6CF-74F010AFA26E}"/>
              </a:ext>
            </a:extLst>
          </p:cNvPr>
          <p:cNvSpPr/>
          <p:nvPr/>
        </p:nvSpPr>
        <p:spPr bwMode="auto">
          <a:xfrm>
            <a:off x="194188" y="6091782"/>
            <a:ext cx="4089581" cy="369332"/>
          </a:xfrm>
          <a:prstGeom prst="rect">
            <a:avLst/>
          </a:prstGeom>
        </p:spPr>
        <p:txBody>
          <a:bodyPr wrap="none">
            <a:spAutoFit/>
          </a:bodyPr>
          <a:lstStyle/>
          <a:p>
            <a:pPr lvl="0">
              <a:defRPr/>
            </a:pPr>
            <a:r>
              <a:rPr lang="de-DE" dirty="0">
                <a:solidFill>
                  <a:srgbClr val="13A87C"/>
                </a:solidFill>
              </a:rPr>
              <a:t>&gt;</a:t>
            </a:r>
            <a:r>
              <a:rPr lang="de-DE" dirty="0">
                <a:solidFill>
                  <a:srgbClr val="0A543E"/>
                </a:solidFill>
              </a:rPr>
              <a:t> </a:t>
            </a:r>
            <a:r>
              <a:rPr lang="de-DE" b="1" u="sng" dirty="0">
                <a:solidFill>
                  <a:srgbClr val="0A543E"/>
                </a:solidFill>
                <a:hlinkClick r:id="rId8" action="ppaction://hlinksldjump" tooltip="ppaction://hlinksldjumpslide21"/>
              </a:rPr>
              <a:t>zurück zu Fragen zur Mittelschule</a:t>
            </a:r>
            <a:endParaRPr lang="de-DE" b="1" dirty="0">
              <a:solidFill>
                <a:srgbClr val="0A543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dirty="0"/>
              <a:t>Die Projektprüfung an der Mittelschule</a:t>
            </a:r>
            <a:endParaRPr dirty="0"/>
          </a:p>
        </p:txBody>
      </p:sp>
      <p:sp>
        <p:nvSpPr>
          <p:cNvPr id="5"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28</a:t>
            </a:fld>
            <a:endParaRPr lang="de-DE" sz="1100" b="1" i="0" u="none" strike="noStrike" cap="none" spc="0">
              <a:ln>
                <a:noFill/>
              </a:ln>
              <a:solidFill>
                <a:srgbClr val="13A87C"/>
              </a:solidFill>
              <a:latin typeface="Arial"/>
              <a:ea typeface="+mn-ea"/>
              <a:cs typeface="Arial"/>
            </a:endParaRPr>
          </a:p>
        </p:txBody>
      </p:sp>
      <p:pic>
        <p:nvPicPr>
          <p:cNvPr id="6" name="Grafik 4"/>
          <p:cNvPicPr>
            <a:picLocks noChangeAspect="1"/>
          </p:cNvPicPr>
          <p:nvPr/>
        </p:nvPicPr>
        <p:blipFill>
          <a:blip r:embed="rId3"/>
          <a:stretch/>
        </p:blipFill>
        <p:spPr bwMode="auto">
          <a:xfrm>
            <a:off x="7915330" y="4517600"/>
            <a:ext cx="1217075" cy="1574181"/>
          </a:xfrm>
          <a:prstGeom prst="rect">
            <a:avLst/>
          </a:prstGeom>
        </p:spPr>
      </p:pic>
      <p:pic>
        <p:nvPicPr>
          <p:cNvPr id="7" name="Grafik 3">
            <a:hlinkClick r:id="rId4" action="ppaction://hlinksldjump"/>
          </p:cNvPr>
          <p:cNvPicPr>
            <a:picLocks noChangeAspect="1"/>
          </p:cNvPicPr>
          <p:nvPr/>
        </p:nvPicPr>
        <p:blipFill>
          <a:blip r:embed="rId5"/>
          <a:stretch/>
        </p:blipFill>
        <p:spPr bwMode="auto">
          <a:xfrm>
            <a:off x="7092309" y="1715125"/>
            <a:ext cx="1820023" cy="1574181"/>
          </a:xfrm>
          <a:prstGeom prst="rect">
            <a:avLst/>
          </a:prstGeom>
        </p:spPr>
      </p:pic>
      <p:sp>
        <p:nvSpPr>
          <p:cNvPr id="8" name="Textfeld 5"/>
          <p:cNvSpPr>
            <a:spLocks/>
          </p:cNvSpPr>
          <p:nvPr/>
        </p:nvSpPr>
        <p:spPr bwMode="auto">
          <a:xfrm>
            <a:off x="199228" y="980728"/>
            <a:ext cx="7334246" cy="5111054"/>
          </a:xfrm>
          <a:prstGeom prst="rect">
            <a:avLst/>
          </a:prstGeom>
          <a:noFill/>
          <a:ln w="9525">
            <a:noFill/>
          </a:ln>
        </p:spPr>
        <p:txBody>
          <a:bodyPr wrap="none" lIns="75600" tIns="75600" rIns="75600" bIns="75600" rtlCol="0">
            <a:noAutofit/>
          </a:bodyPr>
          <a:lstStyle/>
          <a:p>
            <a:pPr marL="0" marR="0" lvl="0" indent="0" algn="l" defTabSz="914400">
              <a:lnSpc>
                <a:spcPct val="100000"/>
              </a:lnSpc>
              <a:spcBef>
                <a:spcPts val="0"/>
              </a:spcBef>
              <a:spcAft>
                <a:spcPts val="0"/>
              </a:spcAft>
              <a:buClrTx/>
              <a:buSzTx/>
              <a:buFontTx/>
              <a:buNone/>
              <a:defRPr/>
            </a:pPr>
            <a:endParaRPr lang="de-DE" sz="12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800" b="0" i="0" u="none" strike="noStrike" cap="none" spc="0" dirty="0">
                <a:ln>
                  <a:noFill/>
                </a:ln>
                <a:solidFill>
                  <a:srgbClr val="0A543E"/>
                </a:solidFill>
                <a:latin typeface="Arial"/>
                <a:ea typeface="+mn-ea"/>
                <a:cs typeface="+mn-cs"/>
              </a:rPr>
              <a:t>Eine Übungs-Projektwoche, ebenso wie die Abschlussprüfungen, wird </a:t>
            </a:r>
            <a:br>
              <a:rPr lang="de-DE" sz="1800" b="0" i="0" u="none" strike="noStrike" cap="none" spc="0" dirty="0">
                <a:ln>
                  <a:noFill/>
                </a:ln>
                <a:solidFill>
                  <a:srgbClr val="0A543E"/>
                </a:solidFill>
                <a:latin typeface="Arial"/>
                <a:ea typeface="+mn-ea"/>
                <a:cs typeface="+mn-cs"/>
              </a:rPr>
            </a:br>
            <a:r>
              <a:rPr lang="de-DE" sz="1800" b="0" i="0" u="none" strike="noStrike" cap="none" spc="0" dirty="0">
                <a:ln>
                  <a:noFill/>
                </a:ln>
                <a:solidFill>
                  <a:srgbClr val="0A543E"/>
                </a:solidFill>
                <a:latin typeface="Arial"/>
                <a:ea typeface="+mn-ea"/>
                <a:cs typeface="+mn-cs"/>
              </a:rPr>
              <a:t>über den Zeitraum von einer Woche abgehalten. </a:t>
            </a:r>
            <a:endParaRPr lang="de-DE" sz="14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endParaRPr lang="de-DE" sz="1400" b="0" i="0" u="sng"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600" b="0" i="0" u="sng" strike="noStrike" cap="none" spc="0" dirty="0">
                <a:ln>
                  <a:noFill/>
                </a:ln>
                <a:solidFill>
                  <a:srgbClr val="0A543E"/>
                </a:solidFill>
                <a:latin typeface="Arial"/>
                <a:ea typeface="+mn-ea"/>
                <a:cs typeface="+mn-cs"/>
              </a:rPr>
              <a:t>Mögliche Beispiele für eine Projektprüfung:</a:t>
            </a:r>
            <a:r>
              <a:rPr lang="de-DE" sz="1600" b="0" i="0" u="none" strike="noStrike" cap="none" spc="0" dirty="0">
                <a:ln>
                  <a:noFill/>
                </a:ln>
                <a:solidFill>
                  <a:srgbClr val="0A543E"/>
                </a:solidFill>
                <a:latin typeface="Arial"/>
                <a:ea typeface="+mn-ea"/>
                <a:cs typeface="+mn-cs"/>
              </a:rPr>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Ernährung und Soziales </a:t>
            </a:r>
            <a:r>
              <a:rPr lang="de-DE" sz="1600" b="0" i="0" u="none" strike="noStrike" cap="none" spc="0" dirty="0">
                <a:ln>
                  <a:noFill/>
                </a:ln>
                <a:solidFill>
                  <a:srgbClr val="0A543E"/>
                </a:solidFill>
                <a:latin typeface="Arial"/>
                <a:ea typeface="+mn-ea"/>
                <a:cs typeface="+mn-cs"/>
              </a:rPr>
              <a:t>„Ein mediterranes Menü“,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Wirtschaf</a:t>
            </a:r>
            <a:r>
              <a:rPr lang="de-DE" sz="1600" b="0" i="0" u="none" strike="noStrike" cap="none" spc="0" dirty="0">
                <a:ln>
                  <a:noFill/>
                </a:ln>
                <a:solidFill>
                  <a:srgbClr val="0A543E"/>
                </a:solidFill>
                <a:latin typeface="Arial"/>
                <a:ea typeface="+mn-ea"/>
                <a:cs typeface="+mn-cs"/>
              </a:rPr>
              <a:t>t „Ein Werbekonzept für die gemeindlichen Vereine“ oder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Technik</a:t>
            </a:r>
            <a:r>
              <a:rPr lang="de-DE" sz="1600" b="0" i="0" u="none" strike="noStrike" cap="none" spc="0" dirty="0">
                <a:ln>
                  <a:noFill/>
                </a:ln>
                <a:solidFill>
                  <a:srgbClr val="0A543E"/>
                </a:solidFill>
                <a:latin typeface="Arial"/>
                <a:ea typeface="+mn-ea"/>
                <a:cs typeface="+mn-cs"/>
              </a:rPr>
              <a:t> „ein Ablagesystem für den eigenen Schreibtisch“. </a:t>
            </a:r>
            <a:endParaRPr sz="1600" dirty="0"/>
          </a:p>
          <a:p>
            <a:pPr marL="0" marR="0" lvl="0" indent="0" algn="l" defTabSz="914400">
              <a:lnSpc>
                <a:spcPct val="100000"/>
              </a:lnSpc>
              <a:spcBef>
                <a:spcPts val="0"/>
              </a:spcBef>
              <a:spcAft>
                <a:spcPts val="0"/>
              </a:spcAft>
              <a:buClrTx/>
              <a:buSzTx/>
              <a:buFontTx/>
              <a:buNone/>
              <a:defRPr/>
            </a:pPr>
            <a:endParaRPr lang="de-DE" sz="1800" b="0" i="0" u="none" strike="noStrike" cap="none" spc="0" dirty="0">
              <a:ln>
                <a:noFill/>
              </a:ln>
              <a:solidFill>
                <a:srgbClr val="0A543E"/>
              </a:solidFill>
              <a:latin typeface="Arial"/>
              <a:ea typeface="+mn-ea"/>
              <a:cs typeface="+mn-cs"/>
            </a:endParaRPr>
          </a:p>
          <a:p>
            <a:pPr marL="0" marR="0" lvl="0" indent="0" algn="l" defTabSz="914400">
              <a:lnSpc>
                <a:spcPct val="100000"/>
              </a:lnSpc>
              <a:spcBef>
                <a:spcPts val="0"/>
              </a:spcBef>
              <a:spcAft>
                <a:spcPts val="0"/>
              </a:spcAft>
              <a:buClrTx/>
              <a:buSzTx/>
              <a:buFontTx/>
              <a:buNone/>
              <a:defRPr/>
            </a:pPr>
            <a:r>
              <a:rPr lang="de-DE" sz="1600" b="0" i="0" u="none" strike="noStrike" cap="none" spc="0" dirty="0">
                <a:ln>
                  <a:noFill/>
                </a:ln>
                <a:solidFill>
                  <a:srgbClr val="0A543E"/>
                </a:solidFill>
                <a:latin typeface="Arial"/>
                <a:ea typeface="+mn-ea"/>
                <a:cs typeface="+mn-cs"/>
              </a:rPr>
              <a:t>Die Schülerinnen und Schüler beginnen meist mit einer </a:t>
            </a:r>
            <a:r>
              <a:rPr lang="de-DE" sz="1600" b="1" i="0" u="none" strike="noStrike" cap="none" spc="0" dirty="0">
                <a:ln>
                  <a:noFill/>
                </a:ln>
                <a:solidFill>
                  <a:srgbClr val="0A543E"/>
                </a:solidFill>
                <a:latin typeface="Arial"/>
                <a:ea typeface="+mn-ea"/>
                <a:cs typeface="+mn-cs"/>
              </a:rPr>
              <a:t>Recherche</a:t>
            </a:r>
            <a:r>
              <a:rPr lang="de-DE" sz="1600" b="0" i="0" u="none" strike="noStrike" cap="none" spc="0" dirty="0">
                <a:ln>
                  <a:noFill/>
                </a:ln>
                <a:solidFill>
                  <a:srgbClr val="0A543E"/>
                </a:solidFill>
                <a:latin typeface="Arial"/>
                <a:ea typeface="+mn-ea"/>
                <a:cs typeface="+mn-cs"/>
              </a:rPr>
              <a:t>,</a:t>
            </a:r>
            <a:br>
              <a:rPr lang="de-DE" sz="1600" b="0" i="0" u="none" strike="noStrike" cap="none" spc="0" dirty="0">
                <a:ln>
                  <a:noFill/>
                </a:ln>
                <a:solidFill>
                  <a:srgbClr val="0A543E"/>
                </a:solidFill>
                <a:latin typeface="Arial"/>
                <a:ea typeface="+mn-ea"/>
                <a:cs typeface="+mn-cs"/>
              </a:rPr>
            </a:br>
            <a:r>
              <a:rPr lang="de-DE" sz="1600" b="0" i="0" u="none" strike="noStrike" cap="none" spc="0" dirty="0">
                <a:ln>
                  <a:noFill/>
                </a:ln>
                <a:solidFill>
                  <a:srgbClr val="0A543E"/>
                </a:solidFill>
                <a:latin typeface="Arial"/>
                <a:ea typeface="+mn-ea"/>
                <a:cs typeface="+mn-cs"/>
              </a:rPr>
              <a:t>z.B. über mediterranes Essen, Olivenöl, über alle Vereine in der Gemeinde,</a:t>
            </a:r>
            <a:br>
              <a:rPr lang="de-DE" sz="1600" b="0" i="0" u="none" strike="noStrike" cap="none" spc="0" dirty="0">
                <a:ln>
                  <a:noFill/>
                </a:ln>
                <a:solidFill>
                  <a:srgbClr val="0A543E"/>
                </a:solidFill>
                <a:latin typeface="Arial"/>
                <a:ea typeface="+mn-ea"/>
                <a:cs typeface="+mn-cs"/>
              </a:rPr>
            </a:br>
            <a:r>
              <a:rPr lang="de-DE" sz="1600" b="0" i="0" u="none" strike="noStrike" cap="none" spc="0" dirty="0">
                <a:ln>
                  <a:noFill/>
                </a:ln>
                <a:solidFill>
                  <a:srgbClr val="0A543E"/>
                </a:solidFill>
                <a:latin typeface="Arial"/>
                <a:ea typeface="+mn-ea"/>
                <a:cs typeface="+mn-cs"/>
              </a:rPr>
              <a:t>oder gestalten eine </a:t>
            </a:r>
            <a:r>
              <a:rPr lang="de-DE" sz="1600" b="1" i="0" u="none" strike="noStrike" cap="none" spc="0" dirty="0">
                <a:ln>
                  <a:noFill/>
                </a:ln>
                <a:solidFill>
                  <a:srgbClr val="0A543E"/>
                </a:solidFill>
                <a:latin typeface="Arial"/>
                <a:ea typeface="+mn-ea"/>
                <a:cs typeface="+mn-cs"/>
              </a:rPr>
              <a:t>Umfrage</a:t>
            </a:r>
            <a:r>
              <a:rPr lang="de-DE" sz="1600" b="0" i="0" u="none" strike="noStrike" cap="none" spc="0" dirty="0">
                <a:ln>
                  <a:noFill/>
                </a:ln>
                <a:solidFill>
                  <a:srgbClr val="0A543E"/>
                </a:solidFill>
                <a:latin typeface="Arial"/>
                <a:ea typeface="+mn-ea"/>
                <a:cs typeface="+mn-cs"/>
              </a:rPr>
              <a:t> über beliebte Ablagesysteme.</a:t>
            </a:r>
          </a:p>
          <a:p>
            <a:pPr marL="0" marR="0" lvl="0" indent="0" algn="l" defTabSz="914400">
              <a:lnSpc>
                <a:spcPct val="100000"/>
              </a:lnSpc>
              <a:spcBef>
                <a:spcPts val="0"/>
              </a:spcBef>
              <a:spcAft>
                <a:spcPts val="0"/>
              </a:spcAft>
              <a:buClrTx/>
              <a:buSzTx/>
              <a:buFontTx/>
              <a:buNone/>
              <a:defRPr/>
            </a:pPr>
            <a:r>
              <a:rPr lang="de-DE" sz="1600" dirty="0">
                <a:solidFill>
                  <a:srgbClr val="0A543E"/>
                </a:solidFill>
                <a:latin typeface="Arial"/>
              </a:rPr>
              <a:t>Sie wählen aus und </a:t>
            </a:r>
            <a:r>
              <a:rPr lang="de-DE" sz="1600" b="1" dirty="0">
                <a:solidFill>
                  <a:srgbClr val="0A543E"/>
                </a:solidFill>
                <a:latin typeface="Arial"/>
              </a:rPr>
              <a:t>entwickeln ihre Ideen</a:t>
            </a:r>
            <a:r>
              <a:rPr lang="de-DE" sz="1600" dirty="0">
                <a:solidFill>
                  <a:srgbClr val="0A543E"/>
                </a:solidFill>
                <a:latin typeface="Arial"/>
              </a:rPr>
              <a:t>, wie sie – meist </a:t>
            </a:r>
            <a:r>
              <a:rPr lang="de-DE" sz="1600" b="1" dirty="0">
                <a:solidFill>
                  <a:srgbClr val="0A543E"/>
                </a:solidFill>
                <a:latin typeface="Arial"/>
              </a:rPr>
              <a:t>in einem Team </a:t>
            </a:r>
            <a:r>
              <a:rPr lang="de-DE" sz="1600" dirty="0">
                <a:solidFill>
                  <a:srgbClr val="0A543E"/>
                </a:solidFill>
                <a:latin typeface="Arial"/>
              </a:rPr>
              <a:t>–</a:t>
            </a:r>
          </a:p>
          <a:p>
            <a:pPr marL="0" marR="0" lvl="0" indent="0" algn="l" defTabSz="914400">
              <a:lnSpc>
                <a:spcPct val="100000"/>
              </a:lnSpc>
              <a:spcBef>
                <a:spcPts val="0"/>
              </a:spcBef>
              <a:spcAft>
                <a:spcPts val="0"/>
              </a:spcAft>
              <a:buClrTx/>
              <a:buSzTx/>
              <a:buFontTx/>
              <a:buNone/>
              <a:defRPr/>
            </a:pPr>
            <a:r>
              <a:rPr lang="de-DE" sz="1600" dirty="0">
                <a:solidFill>
                  <a:srgbClr val="0A543E"/>
                </a:solidFill>
                <a:latin typeface="Arial"/>
              </a:rPr>
              <a:t>z</a:t>
            </a:r>
            <a:r>
              <a:rPr lang="de-DE" sz="1600" b="0" i="0" u="none" strike="noStrike" cap="none" spc="0" dirty="0">
                <a:ln>
                  <a:noFill/>
                </a:ln>
                <a:solidFill>
                  <a:srgbClr val="0A543E"/>
                </a:solidFill>
                <a:latin typeface="Arial"/>
                <a:ea typeface="+mn-ea"/>
                <a:cs typeface="+mn-cs"/>
              </a:rPr>
              <a:t>u einer guten Lösung kommen. Was genau wird gekocht, wer kauft ein,</a:t>
            </a:r>
            <a:br>
              <a:rPr lang="de-DE" sz="1600" b="0" i="0" u="none" strike="noStrike" cap="none" spc="0" dirty="0">
                <a:ln>
                  <a:noFill/>
                </a:ln>
                <a:solidFill>
                  <a:srgbClr val="0A543E"/>
                </a:solidFill>
                <a:latin typeface="Arial"/>
                <a:ea typeface="+mn-ea"/>
                <a:cs typeface="+mn-cs"/>
              </a:rPr>
            </a:br>
            <a:r>
              <a:rPr lang="de-DE" sz="1600" b="0" i="0" u="none" strike="noStrike" cap="none" spc="0" dirty="0">
                <a:ln>
                  <a:noFill/>
                </a:ln>
                <a:solidFill>
                  <a:srgbClr val="0A543E"/>
                </a:solidFill>
                <a:latin typeface="Arial"/>
                <a:ea typeface="+mn-ea"/>
                <a:cs typeface="+mn-cs"/>
              </a:rPr>
              <a:t>wo kann die Werbung erscheinen, aus welchem Material soll das </a:t>
            </a:r>
            <a:br>
              <a:rPr lang="de-DE" sz="1600" b="0" i="0" u="none" strike="noStrike" cap="none" spc="0" dirty="0">
                <a:ln>
                  <a:noFill/>
                </a:ln>
                <a:solidFill>
                  <a:srgbClr val="0A543E"/>
                </a:solidFill>
                <a:latin typeface="Arial"/>
                <a:ea typeface="+mn-ea"/>
                <a:cs typeface="+mn-cs"/>
              </a:rPr>
            </a:br>
            <a:r>
              <a:rPr lang="de-DE" sz="1600" b="1" i="0" u="none" strike="noStrike" cap="none" spc="0" dirty="0">
                <a:ln>
                  <a:noFill/>
                </a:ln>
                <a:solidFill>
                  <a:srgbClr val="0A543E"/>
                </a:solidFill>
                <a:latin typeface="Arial"/>
                <a:ea typeface="+mn-ea"/>
                <a:cs typeface="+mn-cs"/>
              </a:rPr>
              <a:t>am Computer entwickelte </a:t>
            </a:r>
            <a:r>
              <a:rPr lang="de-DE" sz="1600" b="0" i="0" u="none" strike="noStrike" cap="none" spc="0" dirty="0">
                <a:ln>
                  <a:noFill/>
                </a:ln>
                <a:solidFill>
                  <a:srgbClr val="0A543E"/>
                </a:solidFill>
                <a:latin typeface="Arial"/>
                <a:ea typeface="+mn-ea"/>
                <a:cs typeface="+mn-cs"/>
              </a:rPr>
              <a:t>Ablagesystem am Praxistag </a:t>
            </a:r>
            <a:r>
              <a:rPr lang="de-DE" sz="1600" b="1" i="0" u="none" strike="noStrike" cap="none" spc="0" dirty="0">
                <a:ln>
                  <a:noFill/>
                </a:ln>
                <a:solidFill>
                  <a:srgbClr val="0A543E"/>
                </a:solidFill>
                <a:latin typeface="Arial"/>
                <a:ea typeface="+mn-ea"/>
                <a:cs typeface="+mn-cs"/>
              </a:rPr>
              <a:t>produziert</a:t>
            </a:r>
            <a:r>
              <a:rPr lang="de-DE" sz="1600" b="0" i="0" u="none" strike="noStrike" cap="none" spc="0" dirty="0">
                <a:ln>
                  <a:noFill/>
                </a:ln>
                <a:solidFill>
                  <a:srgbClr val="0A543E"/>
                </a:solidFill>
                <a:latin typeface="Arial"/>
                <a:ea typeface="+mn-ea"/>
                <a:cs typeface="+mn-cs"/>
              </a:rPr>
              <a:t> werden?</a:t>
            </a:r>
          </a:p>
          <a:p>
            <a:pPr marL="0" marR="0" lvl="0" indent="0" algn="l" defTabSz="914400">
              <a:lnSpc>
                <a:spcPct val="100000"/>
              </a:lnSpc>
              <a:spcBef>
                <a:spcPts val="0"/>
              </a:spcBef>
              <a:spcAft>
                <a:spcPts val="0"/>
              </a:spcAft>
              <a:buClrTx/>
              <a:buSzTx/>
              <a:buFontTx/>
              <a:buNone/>
              <a:defRPr/>
            </a:pPr>
            <a:r>
              <a:rPr lang="de-DE" sz="1600" dirty="0">
                <a:solidFill>
                  <a:srgbClr val="0A543E"/>
                </a:solidFill>
                <a:latin typeface="Arial"/>
              </a:rPr>
              <a:t>Speisekarten werden erstellt, Einladungen geschrieben, </a:t>
            </a:r>
            <a:r>
              <a:rPr lang="de-DE" sz="1600" b="1" dirty="0">
                <a:solidFill>
                  <a:srgbClr val="0A543E"/>
                </a:solidFill>
                <a:latin typeface="Arial"/>
              </a:rPr>
              <a:t>Angebote eingeholt</a:t>
            </a:r>
            <a:r>
              <a:rPr lang="de-DE" sz="1600" dirty="0">
                <a:solidFill>
                  <a:srgbClr val="0A543E"/>
                </a:solidFill>
                <a:latin typeface="Arial"/>
              </a:rPr>
              <a:t>, </a:t>
            </a:r>
            <a:br>
              <a:rPr lang="de-DE" sz="1600" dirty="0">
                <a:solidFill>
                  <a:srgbClr val="0A543E"/>
                </a:solidFill>
                <a:latin typeface="Arial"/>
              </a:rPr>
            </a:br>
            <a:r>
              <a:rPr lang="de-DE" sz="1600" dirty="0">
                <a:solidFill>
                  <a:srgbClr val="0A543E"/>
                </a:solidFill>
                <a:latin typeface="Arial"/>
              </a:rPr>
              <a:t>Preise werden </a:t>
            </a:r>
            <a:r>
              <a:rPr lang="de-DE" sz="1600" b="1" dirty="0">
                <a:solidFill>
                  <a:srgbClr val="0A543E"/>
                </a:solidFill>
                <a:latin typeface="Arial"/>
              </a:rPr>
              <a:t>kalkuliert</a:t>
            </a:r>
            <a:r>
              <a:rPr lang="de-DE" sz="1600" dirty="0">
                <a:solidFill>
                  <a:srgbClr val="0A543E"/>
                </a:solidFill>
                <a:latin typeface="Arial"/>
              </a:rPr>
              <a:t> und alles in einer </a:t>
            </a:r>
            <a:r>
              <a:rPr lang="de-DE" sz="1600" b="1" dirty="0">
                <a:solidFill>
                  <a:srgbClr val="0A543E"/>
                </a:solidFill>
                <a:latin typeface="Arial"/>
              </a:rPr>
              <a:t>Projektmappe dokumentiert</a:t>
            </a:r>
            <a:r>
              <a:rPr lang="de-DE" sz="1600" dirty="0">
                <a:solidFill>
                  <a:srgbClr val="0A543E"/>
                </a:solidFill>
                <a:latin typeface="Arial"/>
              </a:rPr>
              <a:t>.</a:t>
            </a:r>
          </a:p>
          <a:p>
            <a:pPr marL="0" marR="0" lvl="0" indent="0" algn="l" defTabSz="914400">
              <a:lnSpc>
                <a:spcPct val="100000"/>
              </a:lnSpc>
              <a:spcBef>
                <a:spcPts val="0"/>
              </a:spcBef>
              <a:spcAft>
                <a:spcPts val="0"/>
              </a:spcAft>
              <a:buClrTx/>
              <a:buSzTx/>
              <a:buFontTx/>
              <a:buNone/>
              <a:defRPr/>
            </a:pPr>
            <a:r>
              <a:rPr lang="de-DE" sz="1600" b="0" i="0" u="none" strike="noStrike" cap="none" spc="0" dirty="0">
                <a:ln>
                  <a:noFill/>
                </a:ln>
                <a:solidFill>
                  <a:srgbClr val="0A543E"/>
                </a:solidFill>
                <a:latin typeface="Arial"/>
                <a:ea typeface="+mn-ea"/>
                <a:cs typeface="+mn-cs"/>
              </a:rPr>
              <a:t>Am Abschlusstag werden die Ergebnisse und die gesamte Arbeit des Projektes</a:t>
            </a:r>
          </a:p>
          <a:p>
            <a:pPr marL="0" marR="0" lvl="0" indent="0" algn="l" defTabSz="914400">
              <a:lnSpc>
                <a:spcPct val="100000"/>
              </a:lnSpc>
              <a:spcBef>
                <a:spcPts val="0"/>
              </a:spcBef>
              <a:spcAft>
                <a:spcPts val="0"/>
              </a:spcAft>
              <a:buClrTx/>
              <a:buSzTx/>
              <a:buFontTx/>
              <a:buNone/>
              <a:defRPr/>
            </a:pPr>
            <a:r>
              <a:rPr lang="de-DE" sz="1600" b="1" dirty="0">
                <a:solidFill>
                  <a:srgbClr val="0A543E"/>
                </a:solidFill>
                <a:latin typeface="Arial"/>
              </a:rPr>
              <a:t>präsentiert</a:t>
            </a:r>
            <a:r>
              <a:rPr lang="de-DE" sz="1600" dirty="0">
                <a:solidFill>
                  <a:srgbClr val="0A543E"/>
                </a:solidFill>
                <a:latin typeface="Arial"/>
              </a:rPr>
              <a:t> und die gemachten Erfahrungen reflektiert.</a:t>
            </a:r>
            <a:r>
              <a:rPr lang="de-DE" sz="1600" b="0" i="0" u="none" strike="noStrike" cap="none" spc="0" dirty="0">
                <a:ln>
                  <a:noFill/>
                </a:ln>
                <a:solidFill>
                  <a:srgbClr val="0A543E"/>
                </a:solidFill>
                <a:latin typeface="Arial"/>
                <a:ea typeface="+mn-ea"/>
                <a:cs typeface="+mn-cs"/>
              </a:rPr>
              <a:t/>
            </a:r>
            <a:br>
              <a:rPr lang="de-DE" sz="1600" b="0" i="0" u="none" strike="noStrike" cap="none" spc="0" dirty="0">
                <a:ln>
                  <a:noFill/>
                </a:ln>
                <a:solidFill>
                  <a:srgbClr val="0A543E"/>
                </a:solidFill>
                <a:latin typeface="Arial"/>
                <a:ea typeface="+mn-ea"/>
                <a:cs typeface="+mn-cs"/>
              </a:rPr>
            </a:br>
            <a:endParaRPr lang="de-DE" sz="1200" b="0" i="0" u="none" strike="noStrike" cap="none" spc="0" dirty="0">
              <a:ln>
                <a:noFill/>
              </a:ln>
              <a:solidFill>
                <a:srgbClr val="13A87C"/>
              </a:solidFill>
              <a:latin typeface="Arial"/>
              <a:ea typeface="+mn-ea"/>
              <a:cs typeface="+mn-cs"/>
            </a:endParaRPr>
          </a:p>
        </p:txBody>
      </p:sp>
      <p:sp>
        <p:nvSpPr>
          <p:cNvPr id="9" name="Rechteck 8"/>
          <p:cNvSpPr/>
          <p:nvPr/>
        </p:nvSpPr>
        <p:spPr bwMode="auto">
          <a:xfrm>
            <a:off x="4762983" y="5975808"/>
            <a:ext cx="3743332" cy="369332"/>
          </a:xfrm>
          <a:prstGeom prst="rect">
            <a:avLst/>
          </a:prstGeom>
        </p:spPr>
        <p:txBody>
          <a:bodyPr wrap="none">
            <a:spAutoFit/>
          </a:bodyPr>
          <a:lstStyle/>
          <a:p>
            <a:pPr>
              <a:spcBef>
                <a:spcPts val="336"/>
              </a:spcBef>
              <a:buClr>
                <a:schemeClr val="tx2"/>
              </a:buClr>
              <a:defRPr/>
            </a:pP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&gt; Zurück zum Inhaltsverzeichnis</a:t>
            </a:r>
            <a:endParaRPr lang="de-DE" b="1" dirty="0">
              <a:solidFill>
                <a:srgbClr val="0070C0"/>
              </a:solidFill>
            </a:endParaRPr>
          </a:p>
        </p:txBody>
      </p:sp>
      <p:sp>
        <p:nvSpPr>
          <p:cNvPr id="3" name="Textfeld 2">
            <a:extLst>
              <a:ext uri="{FF2B5EF4-FFF2-40B4-BE49-F238E27FC236}">
                <a16:creationId xmlns:a16="http://schemas.microsoft.com/office/drawing/2014/main" id="{8A3ABA45-438D-416C-B669-7A202E50E97F}"/>
              </a:ext>
            </a:extLst>
          </p:cNvPr>
          <p:cNvSpPr txBox="1"/>
          <p:nvPr/>
        </p:nvSpPr>
        <p:spPr bwMode="auto">
          <a:xfrm>
            <a:off x="328531" y="5978766"/>
            <a:ext cx="4243469" cy="369332"/>
          </a:xfrm>
          <a:prstGeom prst="rect">
            <a:avLst/>
          </a:prstGeom>
          <a:noFill/>
          <a:ln w="9525">
            <a:noFill/>
          </a:ln>
        </p:spPr>
        <p:txBody>
          <a:bodyPr wrap="none" rtlCol="0">
            <a:spAutoFit/>
          </a:bodyPr>
          <a:lstStyle/>
          <a:p>
            <a:r>
              <a:rPr lang="de-DE" dirty="0"/>
              <a:t>&gt; </a:t>
            </a:r>
            <a:r>
              <a:rPr lang="de-DE" dirty="0">
                <a:hlinkClick r:id="rId7" action="ppaction://hlinksldjump"/>
              </a:rPr>
              <a:t>Zurück zu den Ausbildungsrichtungen</a:t>
            </a:r>
            <a:endParaRPr lang="de-DE" dirty="0"/>
          </a:p>
        </p:txBody>
      </p:sp>
    </p:spTree>
    <p:extLst>
      <p:ext uri="{BB962C8B-B14F-4D97-AF65-F5344CB8AC3E}">
        <p14:creationId xmlns:p14="http://schemas.microsoft.com/office/powerpoint/2010/main" val="27070510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800"/>
              <a:t>Entscheidungshilfen zum Übertritt</a:t>
            </a:r>
            <a:endParaRPr/>
          </a:p>
        </p:txBody>
      </p:sp>
      <p:sp>
        <p:nvSpPr>
          <p:cNvPr id="5" name="Textfeld 3"/>
          <p:cNvSpPr>
            <a:spLocks/>
          </p:cNvSpPr>
          <p:nvPr/>
        </p:nvSpPr>
        <p:spPr bwMode="auto">
          <a:xfrm>
            <a:off x="288144" y="908050"/>
            <a:ext cx="5976912" cy="6480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1400" u="sng">
                <a:solidFill>
                  <a:schemeClr val="tx2"/>
                </a:solidFill>
                <a:hlinkClick r:id="rId2" action="ppaction://hlinksldjump" tooltip="ppaction://hlinksldjumpslide1"/>
              </a:rPr>
              <a:t>&gt; Zurück zum Inhaltsverzeichnis</a:t>
            </a:r>
            <a:endParaRPr lang="de-DE" sz="1400">
              <a:solidFill>
                <a:schemeClr val="tx2"/>
              </a:solidFill>
            </a:endParaRPr>
          </a:p>
        </p:txBody>
      </p:sp>
      <p:grpSp>
        <p:nvGrpSpPr>
          <p:cNvPr id="6" name="Zusammenfassungszoom 11"/>
          <p:cNvGrpSpPr>
            <a:grpSpLocks noGrp="1" noUngrp="1" noRot="1" noChangeAspect="1" noMove="1" noResize="1"/>
          </p:cNvGrpSpPr>
          <p:nvPr/>
        </p:nvGrpSpPr>
        <p:grpSpPr bwMode="auto">
          <a:xfrm>
            <a:off x="-125983" y="1222800"/>
            <a:ext cx="9395966" cy="5436440"/>
            <a:chOff x="-125983" y="1222800"/>
            <a:chExt cx="9395966" cy="5436440"/>
          </a:xfrm>
        </p:grpSpPr>
        <p:pic>
          <p:nvPicPr>
            <p:cNvPr id="7" name="Grafik 3">
              <a:hlinkClick r:id="rId3" action="ppaction://hlinksldjump"/>
            </p:cNvPr>
            <p:cNvPicPr>
              <a:picLocks noSelect="1" noRot="1" noChangeAspect="1" noMove="1" noResize="1" noEditPoints="1" noAdjustHandles="1" noChangeArrowheads="1" noChangeShapeType="1"/>
            </p:cNvPicPr>
            <p:nvPr/>
          </p:nvPicPr>
          <p:blipFill>
            <a:blip r:embed="rId4"/>
            <a:stretch/>
          </p:blipFill>
          <p:spPr bwMode="auto">
            <a:xfrm>
              <a:off x="202877" y="1756458"/>
              <a:ext cx="2818789" cy="2114092"/>
            </a:xfrm>
            <a:prstGeom prst="rect">
              <a:avLst/>
            </a:prstGeom>
            <a:ln w="3175">
              <a:solidFill>
                <a:prstClr val="ltGray"/>
              </a:solidFill>
            </a:ln>
          </p:spPr>
        </p:pic>
        <p:pic>
          <p:nvPicPr>
            <p:cNvPr id="8" name="Grafik 5">
              <a:hlinkClick r:id="rId5" action="ppaction://hlinksldjump"/>
            </p:cNvPr>
            <p:cNvPicPr>
              <a:picLocks noSelect="1" noRot="1" noChangeAspect="1" noMove="1" noResize="1" noEditPoints="1" noAdjustHandles="1" noChangeArrowheads="1" noChangeShapeType="1"/>
            </p:cNvPicPr>
            <p:nvPr/>
          </p:nvPicPr>
          <p:blipFill>
            <a:blip r:embed="rId6"/>
            <a:stretch/>
          </p:blipFill>
          <p:spPr bwMode="auto">
            <a:xfrm>
              <a:off x="3162605" y="1756458"/>
              <a:ext cx="2818789" cy="2114092"/>
            </a:xfrm>
            <a:prstGeom prst="rect">
              <a:avLst/>
            </a:prstGeom>
            <a:ln w="3175">
              <a:solidFill>
                <a:prstClr val="ltGray"/>
              </a:solidFill>
            </a:ln>
          </p:spPr>
        </p:pic>
        <p:pic>
          <p:nvPicPr>
            <p:cNvPr id="9" name="Grafik 6">
              <a:hlinkClick r:id="rId7" action="ppaction://hlinksldjump"/>
            </p:cNvPr>
            <p:cNvPicPr>
              <a:picLocks noSelect="1" noRot="1" noChangeAspect="1" noMove="1" noResize="1" noEditPoints="1" noAdjustHandles="1" noChangeArrowheads="1" noChangeShapeType="1"/>
            </p:cNvPicPr>
            <p:nvPr/>
          </p:nvPicPr>
          <p:blipFill>
            <a:blip r:embed="rId8"/>
            <a:stretch/>
          </p:blipFill>
          <p:spPr bwMode="auto">
            <a:xfrm>
              <a:off x="6122333" y="1756458"/>
              <a:ext cx="2818789" cy="2114092"/>
            </a:xfrm>
            <a:prstGeom prst="rect">
              <a:avLst/>
            </a:prstGeom>
            <a:ln w="3175">
              <a:solidFill>
                <a:prstClr val="ltGray"/>
              </a:solidFill>
            </a:ln>
          </p:spPr>
        </p:pic>
        <p:pic>
          <p:nvPicPr>
            <p:cNvPr id="10" name="Grafik 7">
              <a:hlinkClick r:id="rId9" action="ppaction://hlinksldjump"/>
            </p:cNvPr>
            <p:cNvPicPr>
              <a:picLocks noSelect="1" noRot="1" noChangeAspect="1" noMove="1" noResize="1" noEditPoints="1" noAdjustHandles="1" noChangeArrowheads="1" noChangeShapeType="1"/>
            </p:cNvPicPr>
            <p:nvPr/>
          </p:nvPicPr>
          <p:blipFill>
            <a:blip r:embed="rId10"/>
            <a:stretch/>
          </p:blipFill>
          <p:spPr bwMode="auto">
            <a:xfrm>
              <a:off x="1547665" y="4005062"/>
              <a:ext cx="2818789" cy="2114092"/>
            </a:xfrm>
            <a:prstGeom prst="rect">
              <a:avLst/>
            </a:prstGeom>
            <a:ln w="3175">
              <a:solidFill>
                <a:prstClr val="ltGray"/>
              </a:solidFill>
            </a:ln>
          </p:spPr>
        </p:pic>
        <p:pic>
          <p:nvPicPr>
            <p:cNvPr id="11" name="Grafik 8">
              <a:hlinkClick r:id="rId11" action="ppaction://hlinksldjump"/>
            </p:cNvPr>
            <p:cNvPicPr>
              <a:picLocks noSelect="1" noRot="1" noChangeAspect="1" noMove="1" noResize="1" noEditPoints="1" noAdjustHandles="1" noChangeArrowheads="1" noChangeShapeType="1"/>
            </p:cNvPicPr>
            <p:nvPr/>
          </p:nvPicPr>
          <p:blipFill>
            <a:blip r:embed="rId12"/>
            <a:stretch/>
          </p:blipFill>
          <p:spPr bwMode="auto">
            <a:xfrm>
              <a:off x="4644020" y="4005062"/>
              <a:ext cx="2818789" cy="2114092"/>
            </a:xfrm>
            <a:prstGeom prst="rect">
              <a:avLst/>
            </a:prstGeom>
            <a:ln w="3175">
              <a:solidFill>
                <a:prstClr val="ltGray"/>
              </a:solidFill>
            </a:ln>
          </p:spPr>
        </p:pic>
      </p:grpSp>
      <p:sp>
        <p:nvSpPr>
          <p:cNvPr id="2" name="Foliennummernplatzhalter 1">
            <a:extLst>
              <a:ext uri="{FF2B5EF4-FFF2-40B4-BE49-F238E27FC236}">
                <a16:creationId xmlns:a16="http://schemas.microsoft.com/office/drawing/2014/main" id="{73FE8B22-CE75-4AD2-8150-D6681A9360FD}"/>
              </a:ext>
            </a:extLst>
          </p:cNvPr>
          <p:cNvSpPr>
            <a:spLocks noGrp="1"/>
          </p:cNvSpPr>
          <p:nvPr>
            <p:ph type="sldNum" sz="quarter" idx="10"/>
          </p:nvPr>
        </p:nvSpPr>
        <p:spPr/>
        <p:txBody>
          <a:bodyPr/>
          <a:lstStyle/>
          <a:p>
            <a:pPr>
              <a:defRPr/>
            </a:pPr>
            <a:fld id="{8C64713B-5F6B-B14E-A375-FB73041371F3}" type="slidenum">
              <a:rPr lang="de-DE" smtClean="0"/>
              <a:t>2</a:t>
            </a:fld>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29</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29</a:t>
            </a:fld>
            <a:endParaRPr lang="de-DE"/>
          </a:p>
        </p:txBody>
      </p:sp>
      <p:sp>
        <p:nvSpPr>
          <p:cNvPr id="6" name="Rechteck 9">
            <a:hlinkClick r:id="rId3" action="ppaction://hlinksldjump"/>
          </p:cNvPr>
          <p:cNvSpPr/>
          <p:nvPr/>
        </p:nvSpPr>
        <p:spPr bwMode="auto">
          <a:xfrm>
            <a:off x="4518100" y="3870045"/>
            <a:ext cx="4248472"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dirty="0">
                <a:solidFill>
                  <a:schemeClr val="bg1"/>
                </a:solidFill>
              </a:rPr>
              <a:t>Ist der </a:t>
            </a:r>
            <a:r>
              <a:rPr lang="de-DE" b="1" u="sng" dirty="0">
                <a:solidFill>
                  <a:schemeClr val="bg1"/>
                </a:solidFill>
                <a:hlinkClick r:id="rId3" action="ppaction://hlinksldjump" tooltip="ppaction://hlinksldjumpslide33">
                  <a:extLst>
                    <a:ext uri="{A12FA001-AC4F-418D-AE19-62706E023703}">
                      <ahyp:hlinkClr xmlns:ahyp="http://schemas.microsoft.com/office/drawing/2018/hyperlinkcolor" xmlns="" val="tx"/>
                    </a:ext>
                  </a:extLst>
                </a:hlinkClick>
              </a:rPr>
              <a:t>Mittlere Schulabschluss </a:t>
            </a:r>
            <a:r>
              <a:rPr lang="de-DE" b="1" dirty="0">
                <a:solidFill>
                  <a:schemeClr val="bg1"/>
                </a:solidFill>
              </a:rPr>
              <a:t>der Mittelschule gleichwertig?</a:t>
            </a:r>
            <a:endParaRPr dirty="0"/>
          </a:p>
        </p:txBody>
      </p:sp>
      <p:sp>
        <p:nvSpPr>
          <p:cNvPr id="7" name="Rechteck 11">
            <a:hlinkClick r:id="rId4" action="ppaction://hlinksldjump"/>
          </p:cNvPr>
          <p:cNvSpPr/>
          <p:nvPr/>
        </p:nvSpPr>
        <p:spPr bwMode="auto">
          <a:xfrm>
            <a:off x="468287" y="2966823"/>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dirty="0">
                <a:solidFill>
                  <a:schemeClr val="bg1"/>
                </a:solidFill>
              </a:rPr>
              <a:t>Kann ich auch </a:t>
            </a:r>
            <a:r>
              <a:rPr lang="de-DE" b="1" u="sng" dirty="0">
                <a:solidFill>
                  <a:schemeClr val="bg1"/>
                </a:solidFill>
                <a:hlinkClick r:id="rId4" action="ppaction://hlinksldjump" tooltip="ppaction://hlinksldjumpslide31">
                  <a:extLst>
                    <a:ext uri="{A12FA001-AC4F-418D-AE19-62706E023703}">
                      <ahyp:hlinkClr xmlns:ahyp="http://schemas.microsoft.com/office/drawing/2018/hyperlinkcolor" xmlns="" val="tx"/>
                    </a:ext>
                  </a:extLst>
                </a:hlinkClick>
              </a:rPr>
              <a:t>später</a:t>
            </a:r>
            <a:r>
              <a:rPr lang="de-DE" b="1" dirty="0">
                <a:solidFill>
                  <a:schemeClr val="bg1"/>
                </a:solidFill>
              </a:rPr>
              <a:t> noch </a:t>
            </a:r>
            <a:endParaRPr dirty="0"/>
          </a:p>
          <a:p>
            <a:pPr algn="ctr">
              <a:defRPr/>
            </a:pPr>
            <a:r>
              <a:rPr lang="de-DE" b="1" dirty="0">
                <a:solidFill>
                  <a:schemeClr val="bg1"/>
                </a:solidFill>
              </a:rPr>
              <a:t>auf den M-Zug wechseln?</a:t>
            </a:r>
            <a:endParaRPr dirty="0"/>
          </a:p>
        </p:txBody>
      </p:sp>
      <p:sp>
        <p:nvSpPr>
          <p:cNvPr id="8" name="Rechteck 1">
            <a:hlinkClick r:id="rId5" action="ppaction://hlinksldjump"/>
          </p:cNvPr>
          <p:cNvSpPr/>
          <p:nvPr/>
        </p:nvSpPr>
        <p:spPr bwMode="auto">
          <a:xfrm>
            <a:off x="4572000" y="2071747"/>
            <a:ext cx="4248472"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dirty="0">
                <a:solidFill>
                  <a:schemeClr val="bg1"/>
                </a:solidFill>
              </a:rPr>
              <a:t>Was sind die </a:t>
            </a:r>
            <a:r>
              <a:rPr lang="de-DE" b="1" u="sng" dirty="0">
                <a:solidFill>
                  <a:schemeClr val="bg1"/>
                </a:solidFill>
                <a:hlinkClick r:id="rId5" action="ppaction://hlinksldjump" tooltip="ppaction://hlinksldjumpslide30">
                  <a:extLst>
                    <a:ext uri="{A12FA001-AC4F-418D-AE19-62706E023703}">
                      <ahyp:hlinkClr xmlns:ahyp="http://schemas.microsoft.com/office/drawing/2018/hyperlinkcolor" xmlns="" val="tx"/>
                    </a:ext>
                  </a:extLst>
                </a:hlinkClick>
              </a:rPr>
              <a:t>Voraussetzungen</a:t>
            </a:r>
            <a:r>
              <a:rPr lang="de-DE" b="1" dirty="0">
                <a:solidFill>
                  <a:schemeClr val="bg1"/>
                </a:solidFill>
              </a:rPr>
              <a:t> zum Erreichen des M-Zuges?</a:t>
            </a:r>
            <a:endParaRPr dirty="0"/>
          </a:p>
        </p:txBody>
      </p:sp>
      <p:sp>
        <p:nvSpPr>
          <p:cNvPr id="9" name="Rechteck 12">
            <a:hlinkClick r:id="rId6" action="ppaction://hlinksldjump"/>
          </p:cNvPr>
          <p:cNvSpPr/>
          <p:nvPr/>
        </p:nvSpPr>
        <p:spPr bwMode="auto">
          <a:xfrm>
            <a:off x="395288" y="1281624"/>
            <a:ext cx="3989876"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sz="2000" b="1" u="sng" dirty="0">
                <a:solidFill>
                  <a:schemeClr val="bg1"/>
                </a:solidFill>
                <a:hlinkClick r:id="rId6" action="ppaction://hlinksldjump" tooltip="ppaction://hlinksldjumpslide29">
                  <a:extLst>
                    <a:ext uri="{A12FA001-AC4F-418D-AE19-62706E023703}">
                      <ahyp:hlinkClr xmlns:ahyp="http://schemas.microsoft.com/office/drawing/2018/hyperlinkcolor" xmlns="" val="tx"/>
                    </a:ext>
                  </a:extLst>
                </a:hlinkClick>
              </a:rPr>
              <a:t>Was bedeutet „M-Zug</a:t>
            </a:r>
            <a:r>
              <a:rPr lang="de-DE" sz="2000" b="1" u="sng" dirty="0">
                <a:solidFill>
                  <a:schemeClr val="bg1"/>
                </a:solidFill>
              </a:rPr>
              <a:t>“</a:t>
            </a:r>
            <a:r>
              <a:rPr lang="de-DE" sz="2000" b="1" dirty="0">
                <a:solidFill>
                  <a:schemeClr val="bg2"/>
                </a:solidFill>
              </a:rPr>
              <a:t>?</a:t>
            </a:r>
            <a:endParaRPr dirty="0"/>
          </a:p>
        </p:txBody>
      </p:sp>
      <p:sp>
        <p:nvSpPr>
          <p:cNvPr id="10" name="Titel 1"/>
          <p:cNvSpPr>
            <a:spLocks noGrp="1"/>
          </p:cNvSpPr>
          <p:nvPr>
            <p:ph type="title"/>
          </p:nvPr>
        </p:nvSpPr>
        <p:spPr bwMode="auto">
          <a:xfrm>
            <a:off x="395288" y="122754"/>
            <a:ext cx="6859481" cy="648000"/>
          </a:xfrm>
        </p:spPr>
        <p:txBody>
          <a:bodyPr/>
          <a:lstStyle/>
          <a:p>
            <a:pPr>
              <a:defRPr/>
            </a:pPr>
            <a:r>
              <a:rPr lang="de-DE" sz="2400"/>
              <a:t>Fragen zum M-Zug an der Mittelschule</a:t>
            </a:r>
            <a:endParaRPr/>
          </a:p>
        </p:txBody>
      </p:sp>
      <p:sp>
        <p:nvSpPr>
          <p:cNvPr id="11" name="Rechteck 16"/>
          <p:cNvSpPr/>
          <p:nvPr/>
        </p:nvSpPr>
        <p:spPr bwMode="auto">
          <a:xfrm>
            <a:off x="546669" y="5954262"/>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2" name="Rechteck 4"/>
          <p:cNvSpPr/>
          <p:nvPr/>
        </p:nvSpPr>
        <p:spPr bwMode="auto">
          <a:xfrm>
            <a:off x="546669" y="5584930"/>
            <a:ext cx="4089581" cy="369332"/>
          </a:xfrm>
          <a:prstGeom prst="rect">
            <a:avLst/>
          </a:prstGeom>
        </p:spPr>
        <p:txBody>
          <a:bodyPr wrap="none">
            <a:spAutoFit/>
          </a:bodyPr>
          <a:lstStyle/>
          <a:p>
            <a:pPr lvl="0">
              <a:defRPr/>
            </a:pPr>
            <a:r>
              <a:rPr lang="de-DE" dirty="0">
                <a:solidFill>
                  <a:srgbClr val="0A543E"/>
                </a:solidFill>
              </a:rPr>
              <a:t>&gt; </a:t>
            </a:r>
            <a:r>
              <a:rPr lang="de-DE" b="1" u="sng" dirty="0">
                <a:solidFill>
                  <a:srgbClr val="0A543E"/>
                </a:solidFill>
                <a:hlinkClick r:id="rId8" action="ppaction://hlinksldjump" tooltip="ppaction://hlinksldjumpslide21"/>
              </a:rPr>
              <a:t>zurück zu Fragen zur Mittelschule</a:t>
            </a:r>
            <a:endParaRPr lang="de-DE" b="1" dirty="0">
              <a:solidFill>
                <a:srgbClr val="0A543E"/>
              </a:solidFill>
            </a:endParaRPr>
          </a:p>
        </p:txBody>
      </p:sp>
      <p:sp>
        <p:nvSpPr>
          <p:cNvPr id="13" name="Rechteck 17">
            <a:hlinkClick r:id="rId9" action="ppaction://hlinksldjump"/>
          </p:cNvPr>
          <p:cNvSpPr/>
          <p:nvPr/>
        </p:nvSpPr>
        <p:spPr bwMode="auto">
          <a:xfrm>
            <a:off x="463082" y="4692639"/>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Welche Wege gibt es nach der Mittelschule?</a:t>
            </a:r>
            <a:endParaRPr/>
          </a:p>
        </p:txBody>
      </p:sp>
      <p:sp>
        <p:nvSpPr>
          <p:cNvPr id="14" name="Rechteck 18">
            <a:hlinkClick r:id="rId10" action="ppaction://hlinksldjump"/>
          </p:cNvPr>
          <p:cNvSpPr/>
          <p:nvPr/>
        </p:nvSpPr>
        <p:spPr bwMode="auto">
          <a:xfrm>
            <a:off x="4595850" y="5584930"/>
            <a:ext cx="4224621"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Was ist die </a:t>
            </a:r>
            <a:br>
              <a:rPr lang="de-DE" b="1">
                <a:solidFill>
                  <a:schemeClr val="bg1"/>
                </a:solidFill>
              </a:rPr>
            </a:br>
            <a:r>
              <a:rPr lang="de-DE" b="1">
                <a:solidFill>
                  <a:schemeClr val="bg1"/>
                </a:solidFill>
              </a:rPr>
              <a:t>Vorbereitungsklasse (9+2)?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30</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30</a:t>
            </a:fld>
            <a:endParaRPr lang="de-DE"/>
          </a:p>
        </p:txBody>
      </p:sp>
      <p:sp>
        <p:nvSpPr>
          <p:cNvPr id="6" name="Rechteck 1"/>
          <p:cNvSpPr/>
          <p:nvPr/>
        </p:nvSpPr>
        <p:spPr bwMode="auto">
          <a:xfrm>
            <a:off x="755576" y="1412776"/>
            <a:ext cx="7632848" cy="2739211"/>
          </a:xfrm>
          <a:prstGeom prst="rect">
            <a:avLst/>
          </a:prstGeom>
        </p:spPr>
        <p:txBody>
          <a:bodyPr wrap="square">
            <a:spAutoFit/>
          </a:bodyPr>
          <a:lstStyle/>
          <a:p>
            <a:pPr>
              <a:defRPr/>
            </a:pPr>
            <a:r>
              <a:rPr lang="de-DE" sz="2000" dirty="0"/>
              <a:t>Der M-Zug wird an größeren Mittelschulen angeboten und führt zum Mittleren Schulabschluss. </a:t>
            </a:r>
            <a:r>
              <a:rPr lang="de-DE" sz="1400" dirty="0"/>
              <a:t/>
            </a:r>
            <a:br>
              <a:rPr lang="de-DE" sz="1400" dirty="0"/>
            </a:br>
            <a:endParaRPr lang="de-DE" sz="1400" dirty="0"/>
          </a:p>
          <a:p>
            <a:pPr>
              <a:defRPr/>
            </a:pPr>
            <a:r>
              <a:rPr lang="de-DE" sz="2000" dirty="0"/>
              <a:t>Das „M“ steht für den Mittleren Schulabschluss. </a:t>
            </a:r>
            <a:endParaRPr dirty="0"/>
          </a:p>
          <a:p>
            <a:pPr>
              <a:defRPr/>
            </a:pPr>
            <a:r>
              <a:rPr lang="de-DE" sz="2000" dirty="0"/>
              <a:t>Alle Schülerinnen und Schüler können an den M-Zug ab der </a:t>
            </a:r>
            <a:endParaRPr dirty="0"/>
          </a:p>
          <a:p>
            <a:pPr>
              <a:defRPr/>
            </a:pPr>
            <a:r>
              <a:rPr lang="de-DE" sz="2000" dirty="0"/>
              <a:t>7. Klasse wechseln, wenn sie die Voraussetzungen dafür erfüllen.</a:t>
            </a:r>
            <a:r>
              <a:rPr lang="de-DE" sz="1400" dirty="0"/>
              <a:t/>
            </a:r>
            <a:br>
              <a:rPr lang="de-DE" sz="1400" dirty="0"/>
            </a:br>
            <a:r>
              <a:rPr lang="de-DE" sz="1400" dirty="0"/>
              <a:t/>
            </a:r>
            <a:br>
              <a:rPr lang="de-DE" sz="1400" dirty="0"/>
            </a:br>
            <a:r>
              <a:rPr lang="de-DE" sz="2000" dirty="0"/>
              <a:t>Der M-Zug wird an der Mittelschule in der 10. Klasse mit den Prüfungen zum Mittleren Schulabschluss abgeschlossen. </a:t>
            </a:r>
            <a:endParaRPr dirty="0"/>
          </a:p>
        </p:txBody>
      </p:sp>
      <p:sp>
        <p:nvSpPr>
          <p:cNvPr id="7" name="Rechteck 9"/>
          <p:cNvSpPr/>
          <p:nvPr/>
        </p:nvSpPr>
        <p:spPr bwMode="auto">
          <a:xfrm>
            <a:off x="3861482" y="4386357"/>
            <a:ext cx="4572000" cy="369332"/>
          </a:xfrm>
          <a:prstGeom prst="rect">
            <a:avLst/>
          </a:prstGeom>
        </p:spPr>
        <p:txBody>
          <a:bodyPr>
            <a:spAutoFit/>
          </a:bodyPr>
          <a:lstStyle/>
          <a:p>
            <a:pPr>
              <a:spcBef>
                <a:spcPts val="336"/>
              </a:spcBef>
              <a:buClr>
                <a:schemeClr val="tx2"/>
              </a:buClr>
              <a:defRPr/>
            </a:pPr>
            <a:endParaRPr lang="de-DE" b="1">
              <a:solidFill>
                <a:schemeClr val="tx2"/>
              </a:solidFill>
            </a:endParaRPr>
          </a:p>
        </p:txBody>
      </p:sp>
      <p:sp>
        <p:nvSpPr>
          <p:cNvPr id="8" name="Rechteck 11">
            <a:hlinkClick r:id="rId2" action="ppaction://hlinksldjump"/>
          </p:cNvPr>
          <p:cNvSpPr/>
          <p:nvPr/>
        </p:nvSpPr>
        <p:spPr bwMode="auto">
          <a:xfrm>
            <a:off x="4283967" y="4386357"/>
            <a:ext cx="3982969" cy="1058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sz="2000" b="1">
                <a:solidFill>
                  <a:schemeClr val="bg1"/>
                </a:solidFill>
              </a:rPr>
              <a:t>Die Voraussetzungen zum</a:t>
            </a:r>
            <a:br>
              <a:rPr lang="de-DE" sz="2000" b="1">
                <a:solidFill>
                  <a:schemeClr val="bg1"/>
                </a:solidFill>
              </a:rPr>
            </a:br>
            <a:r>
              <a:rPr lang="de-DE" sz="2000" b="1">
                <a:solidFill>
                  <a:schemeClr val="bg1"/>
                </a:solidFill>
              </a:rPr>
              <a:t>Erreichen des M-Zuges</a:t>
            </a:r>
            <a:endParaRPr/>
          </a:p>
          <a:p>
            <a:pPr algn="ctr">
              <a:defRPr/>
            </a:pPr>
            <a:endParaRPr lang="de-DE" sz="1400" b="1">
              <a:solidFill>
                <a:schemeClr val="tx2"/>
              </a:solidFill>
            </a:endParaRPr>
          </a:p>
        </p:txBody>
      </p:sp>
      <p:sp>
        <p:nvSpPr>
          <p:cNvPr id="9" name="Textfeld 5">
            <a:hlinkClick r:id="rId3" action="ppaction://hlinksldjump"/>
          </p:cNvPr>
          <p:cNvSpPr>
            <a:spLocks/>
          </p:cNvSpPr>
          <p:nvPr/>
        </p:nvSpPr>
        <p:spPr bwMode="auto">
          <a:xfrm>
            <a:off x="468287"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3" action="ppaction://hlinksldjump" tooltip="ppaction://hlinksldjumpslide28"/>
              </a:rPr>
              <a:t>Fragen zum M-Zug</a:t>
            </a:r>
            <a:endParaRPr lang="de-DE" b="1" dirty="0">
              <a:solidFill>
                <a:schemeClr val="tx2"/>
              </a:solidFill>
            </a:endParaRPr>
          </a:p>
        </p:txBody>
      </p:sp>
      <p:sp>
        <p:nvSpPr>
          <p:cNvPr id="10" name="Titel 1"/>
          <p:cNvSpPr>
            <a:spLocks noGrp="1"/>
          </p:cNvSpPr>
          <p:nvPr>
            <p:ph type="title"/>
          </p:nvPr>
        </p:nvSpPr>
        <p:spPr bwMode="auto">
          <a:xfrm>
            <a:off x="395288" y="122754"/>
            <a:ext cx="6859481" cy="648000"/>
          </a:xfrm>
        </p:spPr>
        <p:txBody>
          <a:bodyPr/>
          <a:lstStyle/>
          <a:p>
            <a:pPr>
              <a:defRPr/>
            </a:pPr>
            <a:r>
              <a:rPr lang="de-DE" sz="2400" dirty="0"/>
              <a:t>Was versteht man unter „M-Zug“?</a:t>
            </a:r>
            <a:endParaRPr dirty="0"/>
          </a:p>
        </p:txBody>
      </p:sp>
      <p:sp>
        <p:nvSpPr>
          <p:cNvPr id="11" name="Rechteck 14"/>
          <p:cNvSpPr/>
          <p:nvPr/>
        </p:nvSpPr>
        <p:spPr bwMode="auto">
          <a:xfrm>
            <a:off x="4283967" y="586798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31</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31</a:t>
            </a:fld>
            <a:endParaRPr lang="de-DE"/>
          </a:p>
        </p:txBody>
      </p:sp>
      <p:sp>
        <p:nvSpPr>
          <p:cNvPr id="6" name="Rechteck 1"/>
          <p:cNvSpPr/>
          <p:nvPr/>
        </p:nvSpPr>
        <p:spPr bwMode="auto">
          <a:xfrm>
            <a:off x="755576" y="1340769"/>
            <a:ext cx="7632848" cy="2246769"/>
          </a:xfrm>
          <a:prstGeom prst="rect">
            <a:avLst/>
          </a:prstGeom>
        </p:spPr>
        <p:txBody>
          <a:bodyPr wrap="square">
            <a:spAutoFit/>
          </a:bodyPr>
          <a:lstStyle/>
          <a:p>
            <a:pPr>
              <a:defRPr/>
            </a:pPr>
            <a:r>
              <a:rPr lang="de-DE" sz="2000" b="1" dirty="0"/>
              <a:t>In der 6. Klasse </a:t>
            </a:r>
            <a:r>
              <a:rPr lang="de-DE" sz="2000" dirty="0"/>
              <a:t>benötigt man in den Fächern Deutsch, Mathematik und Englisch einen Notendurchschnitt von 2,66.  Dieser Notendurchschnitt kann sowohl mit dem Zwischenzeugnis als auch mit dem Jahreszeugnis nachgewiesen werden.</a:t>
            </a:r>
            <a:endParaRPr dirty="0"/>
          </a:p>
          <a:p>
            <a:pPr>
              <a:defRPr/>
            </a:pPr>
            <a:endParaRPr lang="de-DE" sz="2000" dirty="0"/>
          </a:p>
          <a:p>
            <a:pPr>
              <a:defRPr/>
            </a:pPr>
            <a:r>
              <a:rPr lang="de-DE" sz="2000" dirty="0"/>
              <a:t>Ist der Notendurchschnitt nicht erreicht, gibt es auch eine Aufnahmeprüfung in den letzten Tagen der Sommerferien.</a:t>
            </a:r>
            <a:endParaRPr dirty="0"/>
          </a:p>
        </p:txBody>
      </p:sp>
      <p:sp>
        <p:nvSpPr>
          <p:cNvPr id="7" name="Textfeld 9"/>
          <p:cNvSpPr>
            <a:spLocks/>
          </p:cNvSpPr>
          <p:nvPr/>
        </p:nvSpPr>
        <p:spPr bwMode="auto">
          <a:xfrm>
            <a:off x="3851920" y="4077072"/>
            <a:ext cx="4464496" cy="914400"/>
          </a:xfrm>
          <a:prstGeom prst="rect">
            <a:avLst/>
          </a:prstGeom>
          <a:noFill/>
          <a:ln w="9525">
            <a:noFill/>
          </a:ln>
        </p:spPr>
        <p:txBody>
          <a:bodyPr wrap="none" lIns="75600" tIns="75600" rIns="75600" bIns="75600" rtlCol="0">
            <a:noAutofit/>
          </a:bodyPr>
          <a:lstStyle/>
          <a:p>
            <a:pPr>
              <a:spcBef>
                <a:spcPts val="336"/>
              </a:spcBef>
              <a:buClr>
                <a:schemeClr val="tx2"/>
              </a:buClr>
              <a:defRPr/>
            </a:pPr>
            <a:endParaRPr lang="de-DE" sz="2000" b="1">
              <a:solidFill>
                <a:schemeClr val="tx2"/>
              </a:solidFill>
            </a:endParaRPr>
          </a:p>
        </p:txBody>
      </p:sp>
      <p:sp>
        <p:nvSpPr>
          <p:cNvPr id="8" name="Rechteck 12">
            <a:hlinkClick r:id="rId2" action="ppaction://hlinksldjump"/>
          </p:cNvPr>
          <p:cNvSpPr/>
          <p:nvPr/>
        </p:nvSpPr>
        <p:spPr bwMode="auto">
          <a:xfrm>
            <a:off x="4211960" y="4221088"/>
            <a:ext cx="3888432"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Kann ich auch später noch </a:t>
            </a:r>
            <a:endParaRPr/>
          </a:p>
          <a:p>
            <a:pPr algn="ctr">
              <a:defRPr/>
            </a:pPr>
            <a:r>
              <a:rPr lang="de-DE" b="1">
                <a:solidFill>
                  <a:schemeClr val="bg1"/>
                </a:solidFill>
              </a:rPr>
              <a:t>auf den M-Zug wechseln?</a:t>
            </a:r>
            <a:endParaRPr/>
          </a:p>
        </p:txBody>
      </p:sp>
      <p:sp>
        <p:nvSpPr>
          <p:cNvPr id="9" name="Textfeld 8">
            <a:hlinkClick r:id="rId3" action="ppaction://hlinksldjump"/>
          </p:cNvPr>
          <p:cNvSpPr>
            <a:spLocks/>
          </p:cNvSpPr>
          <p:nvPr/>
        </p:nvSpPr>
        <p:spPr bwMode="auto">
          <a:xfrm>
            <a:off x="468287"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3" action="ppaction://hlinksldjump" tooltip="ppaction://hlinksldjumpslide28"/>
              </a:rPr>
              <a:t>Fragen zum M-Zug</a:t>
            </a:r>
            <a:endParaRPr lang="de-DE" b="1" dirty="0">
              <a:solidFill>
                <a:schemeClr val="tx2"/>
              </a:solidFill>
            </a:endParaRPr>
          </a:p>
        </p:txBody>
      </p:sp>
      <p:sp>
        <p:nvSpPr>
          <p:cNvPr id="10" name="Titel 1"/>
          <p:cNvSpPr>
            <a:spLocks noGrp="1"/>
          </p:cNvSpPr>
          <p:nvPr>
            <p:ph type="title"/>
          </p:nvPr>
        </p:nvSpPr>
        <p:spPr bwMode="auto">
          <a:xfrm>
            <a:off x="395288" y="122754"/>
            <a:ext cx="6859481" cy="648000"/>
          </a:xfrm>
        </p:spPr>
        <p:txBody>
          <a:bodyPr/>
          <a:lstStyle/>
          <a:p>
            <a:pPr>
              <a:defRPr/>
            </a:pPr>
            <a:r>
              <a:rPr lang="de-DE" sz="2400" dirty="0"/>
              <a:t>Was sind die Voraussetzungen zum Erreichen </a:t>
            </a:r>
            <a:br>
              <a:rPr lang="de-DE" sz="2400" dirty="0"/>
            </a:br>
            <a:r>
              <a:rPr lang="de-DE" sz="2400" dirty="0"/>
              <a:t>des M-Zuges? </a:t>
            </a:r>
            <a:endParaRPr dirty="0"/>
          </a:p>
        </p:txBody>
      </p:sp>
      <p:sp>
        <p:nvSpPr>
          <p:cNvPr id="11" name="Rechteck 14"/>
          <p:cNvSpPr/>
          <p:nvPr/>
        </p:nvSpPr>
        <p:spPr bwMode="auto">
          <a:xfrm>
            <a:off x="4284510" y="583662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32</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32</a:t>
            </a:fld>
            <a:endParaRPr lang="de-DE"/>
          </a:p>
        </p:txBody>
      </p:sp>
      <p:sp>
        <p:nvSpPr>
          <p:cNvPr id="6" name="Rechteck 9"/>
          <p:cNvSpPr/>
          <p:nvPr/>
        </p:nvSpPr>
        <p:spPr bwMode="auto">
          <a:xfrm>
            <a:off x="683568" y="1379421"/>
            <a:ext cx="7777260" cy="3331499"/>
          </a:xfrm>
          <a:prstGeom prst="rect">
            <a:avLst/>
          </a:prstGeom>
        </p:spPr>
        <p:txBody>
          <a:bodyPr wrap="square">
            <a:spAutoFit/>
          </a:bodyPr>
          <a:lstStyle/>
          <a:p>
            <a:pPr>
              <a:lnSpc>
                <a:spcPct val="107000"/>
              </a:lnSpc>
              <a:spcAft>
                <a:spcPts val="800"/>
              </a:spcAft>
              <a:defRPr/>
            </a:pPr>
            <a:r>
              <a:rPr lang="de-DE" sz="2000" dirty="0">
                <a:ea typeface="Calibri"/>
              </a:rPr>
              <a:t>Ja, an den M-Zug kann nach jeder Jahrgangsstufe gewechselt werden. </a:t>
            </a:r>
            <a:endParaRPr dirty="0"/>
          </a:p>
          <a:p>
            <a:pPr>
              <a:lnSpc>
                <a:spcPct val="107000"/>
              </a:lnSpc>
              <a:spcAft>
                <a:spcPts val="800"/>
              </a:spcAft>
              <a:defRPr/>
            </a:pPr>
            <a:r>
              <a:rPr lang="de-DE" sz="2000" dirty="0">
                <a:ea typeface="Calibri"/>
              </a:rPr>
              <a:t>Ab der 7. Klasse muss allerdings dabei ein Notendurchschnitt von 2,33 in den Fächern Deutsch, Mathematik und Englisch erreicht werden. Dies gilt auch in der 8. und 9. Klasse.</a:t>
            </a:r>
            <a:endParaRPr dirty="0"/>
          </a:p>
          <a:p>
            <a:pPr>
              <a:lnSpc>
                <a:spcPct val="107000"/>
              </a:lnSpc>
              <a:spcAft>
                <a:spcPts val="800"/>
              </a:spcAft>
              <a:defRPr/>
            </a:pPr>
            <a:r>
              <a:rPr lang="de-DE" sz="2000" dirty="0">
                <a:ea typeface="Calibri"/>
              </a:rPr>
              <a:t>Wenn Schülerinnen und Schüler später diesen Notenschnitt erreichen, dann fügen sie sich auch meist gut in die Klasse ein.</a:t>
            </a:r>
            <a:endParaRPr dirty="0"/>
          </a:p>
          <a:p>
            <a:pPr>
              <a:lnSpc>
                <a:spcPct val="107000"/>
              </a:lnSpc>
              <a:spcAft>
                <a:spcPts val="800"/>
              </a:spcAft>
              <a:defRPr/>
            </a:pPr>
            <a:r>
              <a:rPr lang="de-DE" sz="2000" dirty="0">
                <a:ea typeface="Calibri"/>
              </a:rPr>
              <a:t>Entscheidend ist meist der ernsthafte Wille der Schülerin oder des Schülers, auch mehr Lernaufwand in Kauf zu nehmen.</a:t>
            </a:r>
            <a:endParaRPr dirty="0"/>
          </a:p>
        </p:txBody>
      </p:sp>
      <p:sp>
        <p:nvSpPr>
          <p:cNvPr id="7" name="Textfeld 7"/>
          <p:cNvSpPr>
            <a:spLocks/>
          </p:cNvSpPr>
          <p:nvPr/>
        </p:nvSpPr>
        <p:spPr bwMode="auto">
          <a:xfrm>
            <a:off x="468287"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2" action="ppaction://hlinksldjump" tooltip="ppaction://hlinksldjumpslide28"/>
              </a:rPr>
              <a:t>Fragen zum M-Zug</a:t>
            </a:r>
            <a:endParaRPr lang="de-DE" b="1" dirty="0">
              <a:solidFill>
                <a:schemeClr val="tx2"/>
              </a:solidFill>
            </a:endParaRPr>
          </a:p>
        </p:txBody>
      </p:sp>
      <p:sp>
        <p:nvSpPr>
          <p:cNvPr id="8" name="Titel 1"/>
          <p:cNvSpPr>
            <a:spLocks noGrp="1"/>
          </p:cNvSpPr>
          <p:nvPr>
            <p:ph type="title"/>
          </p:nvPr>
        </p:nvSpPr>
        <p:spPr bwMode="auto">
          <a:xfrm>
            <a:off x="395288" y="122754"/>
            <a:ext cx="7201048" cy="648000"/>
          </a:xfrm>
        </p:spPr>
        <p:txBody>
          <a:bodyPr/>
          <a:lstStyle/>
          <a:p>
            <a:pPr>
              <a:defRPr/>
            </a:pPr>
            <a:r>
              <a:rPr lang="de-DE" sz="2400"/>
              <a:t>Kann ich auch später auf den M-Zug wechseln?</a:t>
            </a:r>
            <a:endParaRPr/>
          </a:p>
        </p:txBody>
      </p:sp>
      <p:sp>
        <p:nvSpPr>
          <p:cNvPr id="9" name="Rechteck 12"/>
          <p:cNvSpPr/>
          <p:nvPr/>
        </p:nvSpPr>
        <p:spPr bwMode="auto">
          <a:xfrm>
            <a:off x="4726703" y="5853649"/>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0" name="Rechteck 13">
            <a:hlinkClick r:id="rId4" action="ppaction://hlinksldjump"/>
          </p:cNvPr>
          <p:cNvSpPr/>
          <p:nvPr/>
        </p:nvSpPr>
        <p:spPr bwMode="auto">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Ist der Mittlere Schulabschluss der Mittelschule gleichwertig?</a:t>
            </a:r>
            <a:endParaRPr/>
          </a:p>
        </p:txBody>
      </p:sp>
      <p:sp>
        <p:nvSpPr>
          <p:cNvPr id="11" name="Rechteck 14">
            <a:hlinkClick r:id="rId5" action="ppaction://hlinksldjump"/>
          </p:cNvPr>
          <p:cNvSpPr/>
          <p:nvPr/>
        </p:nvSpPr>
        <p:spPr bwMode="auto">
          <a:xfrm>
            <a:off x="683568" y="4793410"/>
            <a:ext cx="3788714"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Was ist die </a:t>
            </a:r>
            <a:br>
              <a:rPr lang="de-DE" b="1">
                <a:solidFill>
                  <a:schemeClr val="bg1"/>
                </a:solidFill>
              </a:rPr>
            </a:br>
            <a:r>
              <a:rPr lang="de-DE" b="1">
                <a:solidFill>
                  <a:schemeClr val="bg1"/>
                </a:solidFill>
              </a:rPr>
              <a:t>Vorbereitungsklasse (9+2)?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33</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33</a:t>
            </a:fld>
            <a:endParaRPr lang="de-DE"/>
          </a:p>
        </p:txBody>
      </p:sp>
      <p:sp>
        <p:nvSpPr>
          <p:cNvPr id="6" name="Rechteck 9"/>
          <p:cNvSpPr/>
          <p:nvPr/>
        </p:nvSpPr>
        <p:spPr bwMode="auto">
          <a:xfrm>
            <a:off x="683568" y="1168194"/>
            <a:ext cx="7776864" cy="2805320"/>
          </a:xfrm>
          <a:prstGeom prst="rect">
            <a:avLst/>
          </a:prstGeom>
        </p:spPr>
        <p:txBody>
          <a:bodyPr wrap="square">
            <a:spAutoFit/>
          </a:bodyPr>
          <a:lstStyle/>
          <a:p>
            <a:pPr>
              <a:lnSpc>
                <a:spcPct val="150000"/>
              </a:lnSpc>
              <a:spcAft>
                <a:spcPts val="800"/>
              </a:spcAft>
              <a:defRPr/>
            </a:pPr>
            <a:r>
              <a:rPr lang="de-DE" sz="2000" dirty="0">
                <a:ea typeface="Calibri"/>
              </a:rPr>
              <a:t>An einigen Standorten gibt es anstatt des M-Zuges der Mittelschule</a:t>
            </a:r>
            <a:br>
              <a:rPr lang="de-DE" sz="2000" dirty="0">
                <a:ea typeface="Calibri"/>
              </a:rPr>
            </a:br>
            <a:r>
              <a:rPr lang="de-DE" sz="2000" dirty="0">
                <a:ea typeface="Calibri"/>
              </a:rPr>
              <a:t>die sogenannte Vorbereitungsklasse. </a:t>
            </a:r>
            <a:br>
              <a:rPr lang="de-DE" sz="2000" dirty="0">
                <a:ea typeface="Calibri"/>
              </a:rPr>
            </a:br>
            <a:r>
              <a:rPr lang="de-DE" sz="2000" dirty="0">
                <a:ea typeface="Calibri"/>
              </a:rPr>
              <a:t>Bekannt ist dieses Modell unter dem Kürzel „9+2“, weil hier Schülerinnen und Schülermit bestandenem „</a:t>
            </a:r>
            <a:r>
              <a:rPr lang="de-DE" sz="2000" dirty="0" err="1">
                <a:ea typeface="Calibri"/>
              </a:rPr>
              <a:t>Quali</a:t>
            </a:r>
            <a:r>
              <a:rPr lang="de-DE" sz="2000" dirty="0">
                <a:ea typeface="Calibri"/>
              </a:rPr>
              <a:t>“ </a:t>
            </a:r>
            <a:r>
              <a:rPr lang="de-DE" sz="2000" b="1" dirty="0">
                <a:ea typeface="Calibri"/>
              </a:rPr>
              <a:t>in weiteren zwei Jahren den Mittleren Schulabschluss </a:t>
            </a:r>
            <a:r>
              <a:rPr lang="de-DE" sz="2000" dirty="0">
                <a:ea typeface="Calibri"/>
              </a:rPr>
              <a:t>erreichen können. </a:t>
            </a:r>
            <a:br>
              <a:rPr lang="de-DE" sz="2000" dirty="0">
                <a:ea typeface="Calibri"/>
              </a:rPr>
            </a:br>
            <a:r>
              <a:rPr lang="de-DE" sz="2000" dirty="0">
                <a:ea typeface="Calibri"/>
              </a:rPr>
              <a:t>Die Abschlussprüfung ist identisch mit der des M-Zuges.</a:t>
            </a:r>
            <a:endParaRPr dirty="0"/>
          </a:p>
        </p:txBody>
      </p:sp>
      <p:sp>
        <p:nvSpPr>
          <p:cNvPr id="7" name="Rechteck 11">
            <a:hlinkClick r:id="rId2" action="ppaction://hlinksldjump"/>
          </p:cNvPr>
          <p:cNvSpPr/>
          <p:nvPr/>
        </p:nvSpPr>
        <p:spPr bwMode="auto">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b="1">
                <a:solidFill>
                  <a:schemeClr val="bg1"/>
                </a:solidFill>
              </a:rPr>
              <a:t>Ist der Mittlere Schulabschluss der Mittelschule gleichwertig?</a:t>
            </a:r>
            <a:endParaRPr/>
          </a:p>
        </p:txBody>
      </p:sp>
      <p:sp>
        <p:nvSpPr>
          <p:cNvPr id="8" name="Textfeld 7"/>
          <p:cNvSpPr>
            <a:spLocks/>
          </p:cNvSpPr>
          <p:nvPr/>
        </p:nvSpPr>
        <p:spPr bwMode="auto">
          <a:xfrm>
            <a:off x="468287"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3" action="ppaction://hlinksldjump" tooltip="ppaction://hlinksldjumpslide28"/>
              </a:rPr>
              <a:t>Fragen zum M-Zug</a:t>
            </a:r>
            <a:endParaRPr lang="de-DE" b="1" dirty="0">
              <a:solidFill>
                <a:schemeClr val="tx2"/>
              </a:solidFill>
            </a:endParaRPr>
          </a:p>
        </p:txBody>
      </p:sp>
      <p:sp>
        <p:nvSpPr>
          <p:cNvPr id="9" name="Titel 1"/>
          <p:cNvSpPr>
            <a:spLocks noGrp="1"/>
          </p:cNvSpPr>
          <p:nvPr>
            <p:ph type="title"/>
          </p:nvPr>
        </p:nvSpPr>
        <p:spPr bwMode="auto">
          <a:xfrm>
            <a:off x="395288" y="122754"/>
            <a:ext cx="7201048" cy="648000"/>
          </a:xfrm>
        </p:spPr>
        <p:txBody>
          <a:bodyPr/>
          <a:lstStyle/>
          <a:p>
            <a:pPr>
              <a:defRPr/>
            </a:pPr>
            <a:r>
              <a:rPr lang="de-DE" sz="2400" dirty="0"/>
              <a:t>Die Vorbereitungsklasse („9+2“) – eine weitere Möglichkeit zum Mittleren Schulabschluss</a:t>
            </a:r>
            <a:endParaRPr dirty="0"/>
          </a:p>
        </p:txBody>
      </p:sp>
      <p:sp>
        <p:nvSpPr>
          <p:cNvPr id="10" name="Rechteck 12"/>
          <p:cNvSpPr/>
          <p:nvPr/>
        </p:nvSpPr>
        <p:spPr bwMode="auto">
          <a:xfrm>
            <a:off x="4726703" y="5853649"/>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1" name="Textfeld 1"/>
          <p:cNvSpPr>
            <a:spLocks/>
          </p:cNvSpPr>
          <p:nvPr/>
        </p:nvSpPr>
        <p:spPr bwMode="auto">
          <a:xfrm>
            <a:off x="694262" y="4149079"/>
            <a:ext cx="3877737" cy="1704569"/>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u="sng">
                <a:solidFill>
                  <a:srgbClr val="000000"/>
                </a:solidFill>
              </a:rPr>
              <a:t>Aufnahmebedingung:</a:t>
            </a:r>
            <a:endParaRPr/>
          </a:p>
          <a:p>
            <a:pPr>
              <a:spcBef>
                <a:spcPts val="336"/>
              </a:spcBef>
              <a:buClr>
                <a:schemeClr val="tx2"/>
              </a:buClr>
              <a:defRPr/>
            </a:pPr>
            <a:r>
              <a:rPr lang="de-DE">
                <a:solidFill>
                  <a:srgbClr val="000000"/>
                </a:solidFill>
              </a:rPr>
              <a:t>- Notendurchschnitt 2,5 beim Quali</a:t>
            </a:r>
          </a:p>
          <a:p>
            <a:pPr>
              <a:spcBef>
                <a:spcPts val="336"/>
              </a:spcBef>
              <a:buClr>
                <a:schemeClr val="tx2"/>
              </a:buClr>
              <a:defRPr/>
            </a:pPr>
            <a:r>
              <a:rPr lang="de-DE">
                <a:solidFill>
                  <a:srgbClr val="000000"/>
                </a:solidFill>
              </a:rPr>
              <a:t>- Aufnahmegespräch möglich,</a:t>
            </a:r>
            <a:br>
              <a:rPr lang="de-DE">
                <a:solidFill>
                  <a:srgbClr val="000000"/>
                </a:solidFill>
              </a:rPr>
            </a:br>
            <a:r>
              <a:rPr lang="de-DE">
                <a:solidFill>
                  <a:srgbClr val="000000"/>
                </a:solidFill>
              </a:rPr>
              <a:t>  falls Durchschnitt nicht erreicht ist.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34</a:t>
            </a:fld>
            <a:endParaRPr lang="de-DE"/>
          </a:p>
        </p:txBody>
      </p:sp>
      <p:sp>
        <p:nvSpPr>
          <p:cNvPr id="5" name="Foliennummernplatzhalter 2"/>
          <p:cNvSpPr>
            <a:spLocks/>
          </p:cNvSpPr>
          <p:nvPr/>
        </p:nvSpPr>
        <p:spPr bwMode="auto">
          <a:xfrm>
            <a:off x="8100392" y="6598500"/>
            <a:ext cx="666180" cy="187211"/>
          </a:xfrm>
          <a:prstGeom prst="rect">
            <a:avLst/>
          </a:prstGeom>
        </p:spPr>
        <p:txBody>
          <a:bodyPr vert="horz" lIns="0" tIns="0" rIns="0" bIns="0" rtlCol="0" anchor="ctr"/>
          <a:lstStyle>
            <a:defPPr>
              <a:defRPr lang="de-DE"/>
            </a:defPPr>
            <a:lvl1pPr marL="0" algn="r" defTabSz="914400">
              <a:defRPr sz="1100" b="1" i="0">
                <a:solidFill>
                  <a:schemeClr val="tx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8C64713B-5F6B-B14E-A375-FB73041371F3}" type="slidenum">
              <a:rPr lang="de-DE"/>
              <a:t>34</a:t>
            </a:fld>
            <a:endParaRPr lang="de-DE"/>
          </a:p>
        </p:txBody>
      </p:sp>
      <p:sp>
        <p:nvSpPr>
          <p:cNvPr id="6" name="Textfeld 1"/>
          <p:cNvSpPr>
            <a:spLocks/>
          </p:cNvSpPr>
          <p:nvPr/>
        </p:nvSpPr>
        <p:spPr bwMode="auto">
          <a:xfrm>
            <a:off x="709857" y="1340768"/>
            <a:ext cx="45719" cy="45719"/>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a:buChar char=""/>
              <a:defRPr/>
            </a:pPr>
            <a:endParaRPr lang="de-DE" sz="1400">
              <a:solidFill>
                <a:schemeClr val="tx2"/>
              </a:solidFill>
            </a:endParaRPr>
          </a:p>
        </p:txBody>
      </p:sp>
      <p:sp>
        <p:nvSpPr>
          <p:cNvPr id="7" name="Textfeld 9"/>
          <p:cNvSpPr>
            <a:spLocks/>
          </p:cNvSpPr>
          <p:nvPr/>
        </p:nvSpPr>
        <p:spPr bwMode="auto">
          <a:xfrm>
            <a:off x="359024" y="1068595"/>
            <a:ext cx="8784976" cy="4751745"/>
          </a:xfrm>
          <a:prstGeom prst="rect">
            <a:avLst/>
          </a:prstGeom>
          <a:noFill/>
          <a:ln w="9525">
            <a:noFill/>
          </a:ln>
        </p:spPr>
        <p:txBody>
          <a:bodyPr wrap="none" lIns="75600" tIns="75600" rIns="75600" bIns="75600" rtlCol="0">
            <a:noAutofit/>
          </a:bodyPr>
          <a:lstStyle/>
          <a:p>
            <a:pPr>
              <a:lnSpc>
                <a:spcPts val="2400"/>
              </a:lnSpc>
              <a:defRPr/>
            </a:pPr>
            <a:r>
              <a:rPr lang="de-DE" b="1" dirty="0"/>
              <a:t>Jeder Mittlere Schulabschluss ist gleichwertig</a:t>
            </a:r>
            <a:r>
              <a:rPr lang="de-DE" dirty="0"/>
              <a:t>, er verleiht also die selben </a:t>
            </a:r>
            <a:br>
              <a:rPr lang="de-DE" dirty="0"/>
            </a:br>
            <a:r>
              <a:rPr lang="de-DE" dirty="0"/>
              <a:t>Berechtigungen für die zukünftigen Schulen und Berufsausbildungen. </a:t>
            </a:r>
          </a:p>
          <a:p>
            <a:pPr>
              <a:lnSpc>
                <a:spcPts val="2400"/>
              </a:lnSpc>
              <a:defRPr/>
            </a:pPr>
            <a:r>
              <a:rPr lang="de-DE" dirty="0"/>
              <a:t>Dabei ist zu bedenken, dass jede Schulart dabei ihre individuellen Ziele in den</a:t>
            </a:r>
            <a:br>
              <a:rPr lang="de-DE" dirty="0"/>
            </a:br>
            <a:r>
              <a:rPr lang="de-DE" dirty="0"/>
              <a:t>Vordergrund rückt, also etwas anders ist. </a:t>
            </a:r>
            <a:br>
              <a:rPr lang="de-DE" dirty="0"/>
            </a:br>
            <a:r>
              <a:rPr lang="de-DE" b="1" dirty="0"/>
              <a:t>An der Mittelschule </a:t>
            </a:r>
            <a:r>
              <a:rPr lang="de-DE" dirty="0"/>
              <a:t>ist der Mittlere Schulabschluss sehr </a:t>
            </a:r>
            <a:r>
              <a:rPr lang="de-DE" b="1" dirty="0"/>
              <a:t>praxisorientiert</a:t>
            </a:r>
            <a:r>
              <a:rPr lang="de-DE" dirty="0"/>
              <a:t>. </a:t>
            </a:r>
            <a:br>
              <a:rPr lang="de-DE" dirty="0"/>
            </a:br>
            <a:r>
              <a:rPr lang="de-DE" dirty="0"/>
              <a:t>Die Schülerinnen und Schüler erhalten somit nicht nur in den allgemeinbildenden</a:t>
            </a:r>
            <a:br>
              <a:rPr lang="de-DE" dirty="0"/>
            </a:br>
            <a:r>
              <a:rPr lang="de-DE" dirty="0"/>
              <a:t>Fächern die wesentlichen Grundkenntnisse, sondern werden in den praktischen </a:t>
            </a:r>
          </a:p>
          <a:p>
            <a:pPr>
              <a:lnSpc>
                <a:spcPts val="2400"/>
              </a:lnSpc>
              <a:defRPr/>
            </a:pPr>
            <a:r>
              <a:rPr lang="de-DE" dirty="0"/>
              <a:t>Fächern </a:t>
            </a:r>
            <a:r>
              <a:rPr lang="de-DE" b="1" dirty="0"/>
              <a:t>auf eine Berufsausbildung vorbereitet</a:t>
            </a:r>
            <a:r>
              <a:rPr lang="de-DE" dirty="0"/>
              <a:t>.</a:t>
            </a:r>
            <a:br>
              <a:rPr lang="de-DE" dirty="0"/>
            </a:br>
            <a:r>
              <a:rPr lang="de-DE" dirty="0"/>
              <a:t>Die Hinführung zu eigenverantwortlichem Lernen und Arbeiten ist in diesem Sinne</a:t>
            </a:r>
            <a:br>
              <a:rPr lang="de-DE" dirty="0"/>
            </a:br>
            <a:r>
              <a:rPr lang="de-DE" dirty="0"/>
              <a:t>eine Besonderheit der Mittelschule, die insbesondere durch den Klassenleiter-</a:t>
            </a:r>
          </a:p>
          <a:p>
            <a:pPr>
              <a:lnSpc>
                <a:spcPts val="2400"/>
              </a:lnSpc>
              <a:defRPr/>
            </a:pPr>
            <a:r>
              <a:rPr lang="de-DE" dirty="0" err="1"/>
              <a:t>unterricht</a:t>
            </a:r>
            <a:r>
              <a:rPr lang="de-DE" dirty="0"/>
              <a:t> und die </a:t>
            </a:r>
            <a:r>
              <a:rPr lang="de-DE" b="1" dirty="0"/>
              <a:t>vielfältigen Projektarbeiten </a:t>
            </a:r>
            <a:r>
              <a:rPr lang="de-DE" dirty="0"/>
              <a:t>erworben werden.</a:t>
            </a:r>
            <a:br>
              <a:rPr lang="de-DE" dirty="0"/>
            </a:br>
            <a:r>
              <a:rPr lang="de-DE" dirty="0"/>
              <a:t>Dies schätzen die Ausbilder in den Betrieben sehr. Viele Auszubildende, </a:t>
            </a:r>
            <a:br>
              <a:rPr lang="de-DE" dirty="0"/>
            </a:br>
            <a:r>
              <a:rPr lang="de-DE" dirty="0"/>
              <a:t>die ihre Berufsausbildung abgeschlossen haben, qualifizieren sich deshalb </a:t>
            </a:r>
            <a:br>
              <a:rPr lang="de-DE" dirty="0"/>
            </a:br>
            <a:r>
              <a:rPr lang="de-DE" dirty="0"/>
              <a:t>für die Berufsoberschule (BOS). </a:t>
            </a:r>
            <a:br>
              <a:rPr lang="de-DE" dirty="0"/>
            </a:br>
            <a:r>
              <a:rPr lang="de-DE" dirty="0"/>
              <a:t>&gt; </a:t>
            </a:r>
            <a:r>
              <a:rPr lang="de-DE" u="sng" dirty="0">
                <a:hlinkClick r:id="rId2" action="ppaction://hlinksldjump" tooltip="ppaction://hlinksldjumpslide34"/>
              </a:rPr>
              <a:t>Über diesen Weg können Schülerinnen und Schüler auch das Abitur erreichen.</a:t>
            </a:r>
            <a:endParaRPr lang="de-DE" sz="1400" dirty="0">
              <a:solidFill>
                <a:schemeClr val="tx2"/>
              </a:solidFill>
            </a:endParaRPr>
          </a:p>
        </p:txBody>
      </p:sp>
      <p:sp>
        <p:nvSpPr>
          <p:cNvPr id="8" name="Textfeld 7"/>
          <p:cNvSpPr>
            <a:spLocks/>
          </p:cNvSpPr>
          <p:nvPr/>
        </p:nvSpPr>
        <p:spPr bwMode="auto">
          <a:xfrm>
            <a:off x="467544" y="5993396"/>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3" action="ppaction://hlinksldjump" tooltip="ppaction://hlinksldjumpslide28"/>
              </a:rPr>
              <a:t>Fragen zum M-Zug</a:t>
            </a:r>
            <a:endParaRPr lang="de-DE" b="1" dirty="0">
              <a:solidFill>
                <a:schemeClr val="tx2"/>
              </a:solidFill>
            </a:endParaRPr>
          </a:p>
        </p:txBody>
      </p:sp>
      <p:sp>
        <p:nvSpPr>
          <p:cNvPr id="9" name="Titel 1"/>
          <p:cNvSpPr>
            <a:spLocks noGrp="1"/>
          </p:cNvSpPr>
          <p:nvPr>
            <p:ph type="title"/>
          </p:nvPr>
        </p:nvSpPr>
        <p:spPr bwMode="auto">
          <a:xfrm>
            <a:off x="395288" y="122754"/>
            <a:ext cx="6859481" cy="648000"/>
          </a:xfrm>
        </p:spPr>
        <p:txBody>
          <a:bodyPr/>
          <a:lstStyle/>
          <a:p>
            <a:pPr>
              <a:defRPr/>
            </a:pPr>
            <a:r>
              <a:rPr lang="de-DE" sz="2400"/>
              <a:t>Ist der Mittlere Schulabschluss der </a:t>
            </a:r>
            <a:br>
              <a:rPr lang="de-DE" sz="2400"/>
            </a:br>
            <a:r>
              <a:rPr lang="de-DE" sz="2400"/>
              <a:t>Mittelschule gleichwertig?</a:t>
            </a:r>
            <a:endParaRPr/>
          </a:p>
        </p:txBody>
      </p:sp>
      <p:sp>
        <p:nvSpPr>
          <p:cNvPr id="10" name="Rechteck 12"/>
          <p:cNvSpPr/>
          <p:nvPr/>
        </p:nvSpPr>
        <p:spPr bwMode="auto">
          <a:xfrm>
            <a:off x="4427984" y="605611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Abschlüsse über die Mittelschule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35</a:t>
            </a:fld>
            <a:endParaRPr lang="de-DE"/>
          </a:p>
        </p:txBody>
      </p:sp>
      <p:pic>
        <p:nvPicPr>
          <p:cNvPr id="6" name="Grafik 4" descr="Ein Bild, das Schutzbrille, Sonnenbrille enthält.&#10;&#10;Automatisch generierte Beschreibung"/>
          <p:cNvPicPr>
            <a:picLocks noChangeAspect="1"/>
          </p:cNvPicPr>
          <p:nvPr/>
        </p:nvPicPr>
        <p:blipFill>
          <a:blip r:embed="rId2"/>
          <a:stretch/>
        </p:blipFill>
        <p:spPr bwMode="auto">
          <a:xfrm>
            <a:off x="7321455" y="3717032"/>
            <a:ext cx="1721740" cy="2612295"/>
          </a:xfrm>
          <a:prstGeom prst="rect">
            <a:avLst/>
          </a:prstGeom>
        </p:spPr>
      </p:pic>
      <p:pic>
        <p:nvPicPr>
          <p:cNvPr id="7" name="Grafik 6" descr="Ein Bild, das Screenshot enthält.&#10;&#10;Automatisch generierte Beschreibung"/>
          <p:cNvPicPr>
            <a:picLocks noChangeAspect="1"/>
          </p:cNvPicPr>
          <p:nvPr/>
        </p:nvPicPr>
        <p:blipFill>
          <a:blip r:embed="rId3"/>
          <a:stretch/>
        </p:blipFill>
        <p:spPr bwMode="auto">
          <a:xfrm>
            <a:off x="405622" y="1052513"/>
            <a:ext cx="6704481" cy="5184799"/>
          </a:xfrm>
          <a:prstGeom prst="rect">
            <a:avLst/>
          </a:prstGeom>
        </p:spPr>
      </p:pic>
      <p:sp>
        <p:nvSpPr>
          <p:cNvPr id="8" name="Textfeld 5"/>
          <p:cNvSpPr>
            <a:spLocks/>
          </p:cNvSpPr>
          <p:nvPr/>
        </p:nvSpPr>
        <p:spPr bwMode="auto">
          <a:xfrm>
            <a:off x="6265363" y="1628800"/>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u="sng">
                <a:solidFill>
                  <a:schemeClr val="tx2"/>
                </a:solidFill>
                <a:hlinkClick r:id="rId4" action="ppaction://hlinksldjump" tooltip="ppaction://hlinksldjumpslide28"/>
              </a:rPr>
              <a:t>&gt; Fragen zum M-Zug</a:t>
            </a:r>
            <a:endParaRPr lang="de-DE" b="1">
              <a:solidFill>
                <a:schemeClr val="tx2"/>
              </a:solidFill>
            </a:endParaRPr>
          </a:p>
        </p:txBody>
      </p:sp>
      <p:sp>
        <p:nvSpPr>
          <p:cNvPr id="9" name="Rechteck 9"/>
          <p:cNvSpPr/>
          <p:nvPr/>
        </p:nvSpPr>
        <p:spPr bwMode="auto">
          <a:xfrm>
            <a:off x="5238437" y="6137153"/>
            <a:ext cx="3743332" cy="369332"/>
          </a:xfrm>
          <a:prstGeom prst="rect">
            <a:avLst/>
          </a:prstGeom>
        </p:spPr>
        <p:txBody>
          <a:bodyPr wrap="none">
            <a:spAutoFit/>
          </a:bodyPr>
          <a:lstStyle/>
          <a:p>
            <a:pPr>
              <a:spcBef>
                <a:spcPts val="336"/>
              </a:spcBef>
              <a:buClr>
                <a:schemeClr val="tx2"/>
              </a:buClr>
              <a:defRPr/>
            </a:pPr>
            <a:r>
              <a:rPr lang="de-DE" b="1" u="sng">
                <a:solidFill>
                  <a:srgbClr val="6D87C1"/>
                </a:solidFill>
                <a:hlinkClick r:id="rId5" action="ppaction://hlinksldjump" tooltip="ppaction://hlinksldjumpslide1"/>
              </a:rPr>
              <a:t>&gt; Zurück zum Inhaltsverzeichnis</a:t>
            </a:r>
            <a:endParaRPr lang="de-DE" b="1">
              <a:solidFill>
                <a:srgbClr val="6D87C1"/>
              </a:solidFill>
            </a:endParaRPr>
          </a:p>
        </p:txBody>
      </p:sp>
      <p:sp>
        <p:nvSpPr>
          <p:cNvPr id="10" name="Textfeld 11"/>
          <p:cNvSpPr>
            <a:spLocks/>
          </p:cNvSpPr>
          <p:nvPr/>
        </p:nvSpPr>
        <p:spPr bwMode="auto">
          <a:xfrm>
            <a:off x="6300790" y="2376858"/>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u="sng">
                <a:solidFill>
                  <a:schemeClr val="tx2"/>
                </a:solidFill>
                <a:hlinkClick r:id="rId6" action="ppaction://hlinksldjump" tooltip="ppaction://hlinksldjumpslide35"/>
              </a:rPr>
              <a:t>&gt; Mehr Text</a:t>
            </a:r>
            <a:endParaRPr lang="de-DE" b="1">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400"/>
              <a:t>Abschlüsse über die Mittelschule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36</a:t>
            </a:fld>
            <a:endParaRPr lang="de-DE"/>
          </a:p>
        </p:txBody>
      </p:sp>
      <p:sp>
        <p:nvSpPr>
          <p:cNvPr id="7" name="Textfeld 5"/>
          <p:cNvSpPr>
            <a:spLocks/>
          </p:cNvSpPr>
          <p:nvPr/>
        </p:nvSpPr>
        <p:spPr bwMode="auto">
          <a:xfrm>
            <a:off x="6263340" y="1280601"/>
            <a:ext cx="2808312" cy="432048"/>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u="sng">
                <a:solidFill>
                  <a:schemeClr val="tx2"/>
                </a:solidFill>
                <a:hlinkClick r:id="rId2" action="ppaction://hlinksldjump" tooltip="ppaction://hlinksldjumpslide28"/>
              </a:rPr>
              <a:t>&gt; Fragen zum M-Zug</a:t>
            </a:r>
            <a:endParaRPr lang="de-DE" b="1">
              <a:solidFill>
                <a:schemeClr val="tx2"/>
              </a:solidFill>
            </a:endParaRPr>
          </a:p>
        </p:txBody>
      </p:sp>
      <p:sp>
        <p:nvSpPr>
          <p:cNvPr id="8" name="Rechteck 9"/>
          <p:cNvSpPr/>
          <p:nvPr/>
        </p:nvSpPr>
        <p:spPr bwMode="auto">
          <a:xfrm>
            <a:off x="5023240" y="6182752"/>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pic>
        <p:nvPicPr>
          <p:cNvPr id="9" name="Folienzoom 7">
            <a:hlinkClick r:id="rId4" action="ppaction://hlinksldjump"/>
          </p:cNvPr>
          <p:cNvPicPr>
            <a:picLocks noGrp="1" noRot="1" noChangeAspect="1" noMove="1" noResize="1" noEditPoints="1" noAdjustHandles="1" noChangeArrowheads="1" noChangeShapeType="1"/>
          </p:cNvPicPr>
          <p:nvPr/>
        </p:nvPicPr>
        <p:blipFill>
          <a:blip r:embed="rId5"/>
          <a:stretch/>
        </p:blipFill>
        <p:spPr bwMode="auto">
          <a:xfrm>
            <a:off x="6372200" y="2054161"/>
            <a:ext cx="2286000" cy="1714500"/>
          </a:xfrm>
          <a:prstGeom prst="rect">
            <a:avLst/>
          </a:prstGeom>
          <a:ln w="3175">
            <a:solidFill>
              <a:prstClr val="ltGray"/>
            </a:solidFill>
          </a:ln>
        </p:spPr>
      </p:pic>
      <p:sp>
        <p:nvSpPr>
          <p:cNvPr id="10" name="Textfeld 3"/>
          <p:cNvSpPr>
            <a:spLocks/>
          </p:cNvSpPr>
          <p:nvPr/>
        </p:nvSpPr>
        <p:spPr bwMode="auto">
          <a:xfrm>
            <a:off x="485800" y="996056"/>
            <a:ext cx="5777540" cy="5385272"/>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000" dirty="0">
                <a:solidFill>
                  <a:schemeClr val="tx2"/>
                </a:solidFill>
              </a:rPr>
              <a:t>Anhand der Grafik wird deutlich, dass über</a:t>
            </a:r>
            <a:endParaRPr dirty="0"/>
          </a:p>
          <a:p>
            <a:pPr>
              <a:spcBef>
                <a:spcPts val="336"/>
              </a:spcBef>
              <a:buClr>
                <a:schemeClr val="tx2"/>
              </a:buClr>
              <a:defRPr/>
            </a:pPr>
            <a:r>
              <a:rPr lang="de-DE" sz="2000" dirty="0">
                <a:solidFill>
                  <a:schemeClr val="tx2"/>
                </a:solidFill>
              </a:rPr>
              <a:t>jede Schulart alle weiteren Schulabschlüsse </a:t>
            </a:r>
            <a:endParaRPr dirty="0"/>
          </a:p>
          <a:p>
            <a:pPr>
              <a:spcBef>
                <a:spcPts val="336"/>
              </a:spcBef>
              <a:buClr>
                <a:schemeClr val="tx2"/>
              </a:buClr>
              <a:defRPr/>
            </a:pPr>
            <a:r>
              <a:rPr lang="de-DE" sz="2000" dirty="0">
                <a:solidFill>
                  <a:schemeClr val="tx2"/>
                </a:solidFill>
              </a:rPr>
              <a:t>erreicht werden können.</a:t>
            </a:r>
            <a:endParaRPr dirty="0"/>
          </a:p>
          <a:p>
            <a:pPr>
              <a:spcBef>
                <a:spcPts val="336"/>
              </a:spcBef>
              <a:buClr>
                <a:schemeClr val="tx2"/>
              </a:buClr>
              <a:defRPr/>
            </a:pPr>
            <a:r>
              <a:rPr lang="de-DE" sz="2000" dirty="0">
                <a:solidFill>
                  <a:schemeClr val="tx2"/>
                </a:solidFill>
              </a:rPr>
              <a:t>- Nach </a:t>
            </a:r>
            <a:r>
              <a:rPr lang="de-DE" sz="2000" b="1" dirty="0">
                <a:solidFill>
                  <a:schemeClr val="tx2"/>
                </a:solidFill>
              </a:rPr>
              <a:t>bestandener 9. Klasse </a:t>
            </a:r>
            <a:r>
              <a:rPr lang="de-DE" sz="2000" dirty="0">
                <a:solidFill>
                  <a:schemeClr val="tx2"/>
                </a:solidFill>
              </a:rPr>
              <a:t>erreicht jeder</a:t>
            </a:r>
            <a:br>
              <a:rPr lang="de-DE" sz="2000" dirty="0">
                <a:solidFill>
                  <a:schemeClr val="tx2"/>
                </a:solidFill>
              </a:rPr>
            </a:br>
            <a:r>
              <a:rPr lang="de-DE" sz="2000" dirty="0">
                <a:solidFill>
                  <a:schemeClr val="tx2"/>
                </a:solidFill>
              </a:rPr>
              <a:t>  Schüler an jeder  Schulart den</a:t>
            </a:r>
            <a:br>
              <a:rPr lang="de-DE" sz="2000" dirty="0">
                <a:solidFill>
                  <a:schemeClr val="tx2"/>
                </a:solidFill>
              </a:rPr>
            </a:br>
            <a:r>
              <a:rPr lang="de-DE" sz="2000" dirty="0">
                <a:solidFill>
                  <a:schemeClr val="tx2"/>
                </a:solidFill>
              </a:rPr>
              <a:t>  </a:t>
            </a:r>
            <a:r>
              <a:rPr lang="de-DE" sz="2000" b="1" dirty="0">
                <a:highlight>
                  <a:srgbClr val="FFFF00"/>
                </a:highlight>
              </a:rPr>
              <a:t>Erfolgreichen Abschluss der Mittelschule</a:t>
            </a:r>
            <a:r>
              <a:rPr lang="de-DE" sz="2000" dirty="0">
                <a:solidFill>
                  <a:schemeClr val="tx2"/>
                </a:solidFill>
              </a:rPr>
              <a:t>.</a:t>
            </a:r>
            <a:br>
              <a:rPr lang="de-DE" sz="2000" dirty="0">
                <a:solidFill>
                  <a:schemeClr val="tx2"/>
                </a:solidFill>
              </a:rPr>
            </a:br>
            <a:r>
              <a:rPr lang="de-DE" sz="2000" dirty="0">
                <a:solidFill>
                  <a:schemeClr val="tx2"/>
                </a:solidFill>
              </a:rPr>
              <a:t>  </a:t>
            </a:r>
          </a:p>
          <a:p>
            <a:pPr>
              <a:spcBef>
                <a:spcPts val="336"/>
              </a:spcBef>
              <a:buClr>
                <a:schemeClr val="tx2"/>
              </a:buClr>
              <a:defRPr/>
            </a:pPr>
            <a:r>
              <a:rPr lang="de-DE" sz="2000" dirty="0">
                <a:solidFill>
                  <a:schemeClr val="tx2"/>
                </a:solidFill>
              </a:rPr>
              <a:t>- Nach </a:t>
            </a:r>
            <a:r>
              <a:rPr lang="de-DE" sz="2000" b="1" dirty="0">
                <a:solidFill>
                  <a:schemeClr val="tx2"/>
                </a:solidFill>
              </a:rPr>
              <a:t>bestandener 10. Klasse </a:t>
            </a:r>
            <a:r>
              <a:rPr lang="de-DE" sz="2000" dirty="0">
                <a:solidFill>
                  <a:schemeClr val="tx2"/>
                </a:solidFill>
              </a:rPr>
              <a:t>erhält man den</a:t>
            </a:r>
            <a:br>
              <a:rPr lang="de-DE" sz="2000" dirty="0">
                <a:solidFill>
                  <a:schemeClr val="tx2"/>
                </a:solidFill>
              </a:rPr>
            </a:br>
            <a:r>
              <a:rPr lang="de-DE" sz="2000" dirty="0">
                <a:solidFill>
                  <a:schemeClr val="tx2"/>
                </a:solidFill>
              </a:rPr>
              <a:t>  </a:t>
            </a:r>
            <a:r>
              <a:rPr lang="de-DE" sz="2000" b="1" dirty="0">
                <a:highlight>
                  <a:srgbClr val="FFFF00"/>
                </a:highlight>
              </a:rPr>
              <a:t>Mittleren Schulabschluss </a:t>
            </a:r>
            <a:r>
              <a:rPr lang="de-DE" sz="2000" dirty="0">
                <a:solidFill>
                  <a:schemeClr val="tx2"/>
                </a:solidFill>
              </a:rPr>
              <a:t>zugesprochen, </a:t>
            </a:r>
            <a:br>
              <a:rPr lang="de-DE" sz="2000" dirty="0">
                <a:solidFill>
                  <a:schemeClr val="tx2"/>
                </a:solidFill>
              </a:rPr>
            </a:br>
            <a:r>
              <a:rPr lang="de-DE" sz="2000" dirty="0">
                <a:solidFill>
                  <a:schemeClr val="tx2"/>
                </a:solidFill>
              </a:rPr>
              <a:t>  egal an welcher Schulart.</a:t>
            </a:r>
            <a:br>
              <a:rPr lang="de-DE" sz="2000" dirty="0">
                <a:solidFill>
                  <a:schemeClr val="tx2"/>
                </a:solidFill>
              </a:rPr>
            </a:br>
            <a:r>
              <a:rPr lang="de-DE" sz="2000" dirty="0">
                <a:solidFill>
                  <a:schemeClr val="tx2"/>
                </a:solidFill>
              </a:rPr>
              <a:t/>
            </a:r>
            <a:br>
              <a:rPr lang="de-DE" sz="2000" dirty="0">
                <a:solidFill>
                  <a:schemeClr val="tx2"/>
                </a:solidFill>
              </a:rPr>
            </a:br>
            <a:r>
              <a:rPr lang="de-DE" sz="2000" dirty="0">
                <a:solidFill>
                  <a:schemeClr val="tx2"/>
                </a:solidFill>
              </a:rPr>
              <a:t>- Den Mittleren Schulabschluss erwirbt man </a:t>
            </a:r>
            <a:br>
              <a:rPr lang="de-DE" sz="2000" dirty="0">
                <a:solidFill>
                  <a:schemeClr val="tx2"/>
                </a:solidFill>
              </a:rPr>
            </a:br>
            <a:r>
              <a:rPr lang="de-DE" sz="2000" dirty="0">
                <a:solidFill>
                  <a:schemeClr val="tx2"/>
                </a:solidFill>
              </a:rPr>
              <a:t>  unter bestimmten Voraussetzungen auch über</a:t>
            </a:r>
            <a:br>
              <a:rPr lang="de-DE" sz="2000" dirty="0">
                <a:solidFill>
                  <a:schemeClr val="tx2"/>
                </a:solidFill>
              </a:rPr>
            </a:br>
            <a:r>
              <a:rPr lang="de-DE" sz="2000" dirty="0">
                <a:solidFill>
                  <a:schemeClr val="tx2"/>
                </a:solidFill>
              </a:rPr>
              <a:t>  eine abgeschlossene Berufsausbildung </a:t>
            </a:r>
            <a:r>
              <a:rPr lang="de-DE" sz="2000" b="1" dirty="0">
                <a:solidFill>
                  <a:schemeClr val="tx2"/>
                </a:solidFill>
                <a:highlight>
                  <a:srgbClr val="C0C0C0"/>
                </a:highlight>
                <a:hlinkClick r:id="rId6" action="ppaction://hlinksldjump"/>
              </a:rPr>
              <a:t>&gt; MSB</a:t>
            </a:r>
            <a:r>
              <a:rPr lang="de-DE" sz="2000" dirty="0">
                <a:solidFill>
                  <a:schemeClr val="tx2"/>
                </a:solidFill>
              </a:rPr>
              <a:t>.</a:t>
            </a:r>
          </a:p>
          <a:p>
            <a:pPr>
              <a:spcBef>
                <a:spcPts val="336"/>
              </a:spcBef>
              <a:buClr>
                <a:schemeClr val="tx2"/>
              </a:buClr>
              <a:defRPr/>
            </a:pPr>
            <a:r>
              <a:rPr lang="de-DE" sz="2000" dirty="0">
                <a:solidFill>
                  <a:schemeClr val="tx2"/>
                </a:solidFill>
              </a:rPr>
              <a:t>- Mit dem Mittleren Schulabschluss und einer</a:t>
            </a:r>
            <a:br>
              <a:rPr lang="de-DE" sz="2000" dirty="0">
                <a:solidFill>
                  <a:schemeClr val="tx2"/>
                </a:solidFill>
              </a:rPr>
            </a:br>
            <a:r>
              <a:rPr lang="de-DE" sz="2000" dirty="0">
                <a:solidFill>
                  <a:schemeClr val="tx2"/>
                </a:solidFill>
              </a:rPr>
              <a:t>  Berufsausbildung ist der Weg an die BOS (Berufsoberschule) möglich. </a:t>
            </a:r>
          </a:p>
        </p:txBody>
      </p:sp>
      <p:pic>
        <p:nvPicPr>
          <p:cNvPr id="11" name="Grafik 8" descr="Ein Bild, das Screenshot enthält.&#10;&#10;Automatisch generierte Beschreibung">
            <a:hlinkClick r:id="rId7" action="ppaction://hlinksldjump"/>
            <a:extLst>
              <a:ext uri="{FF2B5EF4-FFF2-40B4-BE49-F238E27FC236}">
                <a16:creationId xmlns:a16="http://schemas.microsoft.com/office/drawing/2014/main" id="{B5657717-7DBC-4EC9-9B62-040BE4BADD2B}"/>
              </a:ext>
            </a:extLst>
          </p:cNvPr>
          <p:cNvPicPr>
            <a:picLocks noChangeAspect="1"/>
          </p:cNvPicPr>
          <p:nvPr/>
        </p:nvPicPr>
        <p:blipFill>
          <a:blip r:embed="rId8"/>
          <a:stretch/>
        </p:blipFill>
        <p:spPr bwMode="auto">
          <a:xfrm>
            <a:off x="6263340" y="4185204"/>
            <a:ext cx="2361765" cy="128144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37</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1147" y="4514848"/>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7849120" cy="5570756"/>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b="1" dirty="0">
                <a:solidFill>
                  <a:srgbClr val="000000"/>
                </a:solidFill>
                <a:latin typeface="+mj-lt"/>
              </a:rPr>
              <a:t>Klassenlehrkraft an der Grundschule</a:t>
            </a:r>
            <a:r>
              <a:rPr lang="de-DE" dirty="0">
                <a:solidFill>
                  <a:srgbClr val="000000"/>
                </a:solidFill>
                <a:latin typeface="+mj-lt"/>
              </a:rPr>
              <a:t> – Ihr erster Ansprechpartner</a:t>
            </a:r>
            <a:r>
              <a:rPr lang="de-DE" sz="800" dirty="0">
                <a:solidFill>
                  <a:srgbClr val="000000"/>
                </a:solidFill>
                <a:latin typeface="+mj-lt"/>
              </a:rPr>
              <a:t/>
            </a:r>
            <a:br>
              <a:rPr lang="de-DE" sz="800" dirty="0">
                <a:solidFill>
                  <a:srgbClr val="000000"/>
                </a:solidFill>
                <a:latin typeface="+mj-lt"/>
              </a:rPr>
            </a:br>
            <a:r>
              <a:rPr lang="de-DE" sz="800" dirty="0">
                <a:solidFill>
                  <a:srgbClr val="000000"/>
                </a:solidFill>
                <a:latin typeface="+mj-lt"/>
              </a:rPr>
              <a:t/>
            </a:r>
            <a:br>
              <a:rPr lang="de-DE" sz="800" dirty="0">
                <a:solidFill>
                  <a:srgbClr val="000000"/>
                </a:solidFill>
                <a:latin typeface="+mj-lt"/>
              </a:rPr>
            </a:br>
            <a:r>
              <a:rPr lang="de-DE" sz="1600" dirty="0">
                <a:solidFill>
                  <a:srgbClr val="000000"/>
                </a:solidFill>
                <a:latin typeface="+mj-lt"/>
              </a:rPr>
              <a:t>Die Klassenlehrkraft kennt ihr Kind am besten und</a:t>
            </a:r>
            <a:r>
              <a:rPr lang="de-DE" dirty="0">
                <a:solidFill>
                  <a:srgbClr val="000000"/>
                </a:solidFill>
                <a:latin typeface="+mj-lt"/>
              </a:rPr>
              <a:t> wird so immer Ihr</a:t>
            </a:r>
            <a:br>
              <a:rPr lang="de-DE" dirty="0">
                <a:solidFill>
                  <a:srgbClr val="000000"/>
                </a:solidFill>
                <a:latin typeface="+mj-lt"/>
              </a:rPr>
            </a:br>
            <a:r>
              <a:rPr lang="de-DE" dirty="0">
                <a:solidFill>
                  <a:srgbClr val="000000"/>
                </a:solidFill>
                <a:latin typeface="+mj-lt"/>
              </a:rPr>
              <a:t>erster Ansprechpartner in Fragen des Übertritts sein.</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 und Mittelschulen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die Mittelschulen</a:t>
            </a:r>
            <a:br>
              <a:rPr lang="de-DE" b="1" dirty="0">
                <a:solidFill>
                  <a:srgbClr val="000000"/>
                </a:solidFill>
                <a:latin typeface="+mj-lt"/>
              </a:rPr>
            </a:br>
            <a:r>
              <a:rPr lang="de-DE" sz="1600" dirty="0">
                <a:solidFill>
                  <a:srgbClr val="000000"/>
                </a:solidFill>
                <a:latin typeface="+mj-lt"/>
              </a:rPr>
              <a:t>für jede Mittelschule gibt es einen sogenannten Übertrittscoach,</a:t>
            </a:r>
            <a:r>
              <a:rPr lang="de-DE" b="1" dirty="0">
                <a:solidFill>
                  <a:srgbClr val="000000"/>
                </a:solidFill>
                <a:latin typeface="+mj-lt"/>
              </a:rPr>
              <a:t/>
            </a:r>
            <a:br>
              <a:rPr lang="de-DE" b="1" dirty="0">
                <a:solidFill>
                  <a:srgbClr val="000000"/>
                </a:solidFill>
                <a:latin typeface="+mj-lt"/>
              </a:rPr>
            </a:br>
            <a:r>
              <a:rPr lang="de-DE" sz="1600" dirty="0">
                <a:solidFill>
                  <a:srgbClr val="000000"/>
                </a:solidFill>
                <a:latin typeface="+mj-lt"/>
              </a:rPr>
              <a:t>diese beraten Sie speziell zu Fragen des Übertritts in die 5. Klasse</a:t>
            </a:r>
            <a:br>
              <a:rPr lang="de-DE" sz="1600" dirty="0">
                <a:solidFill>
                  <a:srgbClr val="000000"/>
                </a:solidFill>
                <a:latin typeface="+mj-lt"/>
              </a:rPr>
            </a:b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Die Staatliche Schulberatungsstelle Oberbayern-Ost</a:t>
            </a:r>
            <a:br>
              <a:rPr lang="de-DE" b="1" dirty="0">
                <a:solidFill>
                  <a:srgbClr val="000000"/>
                </a:solidFill>
                <a:latin typeface="+mj-lt"/>
              </a:rPr>
            </a:br>
            <a:r>
              <a:rPr lang="de-DE" sz="1600" dirty="0">
                <a:solidFill>
                  <a:srgbClr val="000000"/>
                </a:solidFill>
                <a:latin typeface="+mj-lt"/>
              </a:rPr>
              <a:t>Die Beratungslehrkräfte der jeweiligen Schularten geben Ihnen </a:t>
            </a:r>
            <a:br>
              <a:rPr lang="de-DE" sz="1600" dirty="0">
                <a:solidFill>
                  <a:srgbClr val="000000"/>
                </a:solidFill>
                <a:latin typeface="+mj-lt"/>
              </a:rPr>
            </a:br>
            <a:r>
              <a:rPr lang="de-DE" sz="1600" dirty="0">
                <a:solidFill>
                  <a:srgbClr val="000000"/>
                </a:solidFill>
                <a:latin typeface="+mj-lt"/>
              </a:rPr>
              <a:t>in schwierigen Übertrittsfragen gerne Auskunft. Über das Sekretariat</a:t>
            </a:r>
            <a:br>
              <a:rPr lang="de-DE" sz="1600" dirty="0">
                <a:solidFill>
                  <a:srgbClr val="000000"/>
                </a:solidFill>
                <a:latin typeface="+mj-lt"/>
              </a:rPr>
            </a:br>
            <a:r>
              <a:rPr lang="de-DE" sz="1600" dirty="0">
                <a:solidFill>
                  <a:srgbClr val="000000"/>
                </a:solidFill>
                <a:latin typeface="+mj-lt"/>
              </a:rPr>
              <a:t>werden Sie mit dem richtigen Ansprechpartner verbunden.</a:t>
            </a:r>
            <a:br>
              <a:rPr lang="de-DE" sz="1600" dirty="0">
                <a:solidFill>
                  <a:srgbClr val="000000"/>
                </a:solidFill>
                <a:latin typeface="+mj-lt"/>
              </a:rPr>
            </a:br>
            <a:r>
              <a:rPr lang="de-DE" sz="1600" b="1" dirty="0">
                <a:solidFill>
                  <a:srgbClr val="000000"/>
                </a:solidFill>
                <a:latin typeface="+mj-lt"/>
              </a:rPr>
              <a:t>Telefon: </a:t>
            </a:r>
            <a:r>
              <a:rPr lang="de-DE" sz="1600" dirty="0">
                <a:solidFill>
                  <a:srgbClr val="000000"/>
                </a:solidFill>
                <a:latin typeface="+mj-lt"/>
              </a:rPr>
              <a:t>089/ 9829 5510 </a:t>
            </a:r>
            <a:br>
              <a:rPr lang="de-DE" sz="1600" dirty="0">
                <a:solidFill>
                  <a:srgbClr val="000000"/>
                </a:solidFill>
                <a:latin typeface="+mj-lt"/>
              </a:rPr>
            </a:br>
            <a:r>
              <a:rPr lang="de-DE" sz="1600" b="1" dirty="0">
                <a:solidFill>
                  <a:srgbClr val="000000"/>
                </a:solidFill>
                <a:latin typeface="+mj-lt"/>
              </a:rPr>
              <a:t>E-Mail: </a:t>
            </a:r>
            <a:r>
              <a:rPr lang="de-DE" sz="1600" dirty="0">
                <a:solidFill>
                  <a:srgbClr val="000000"/>
                </a:solidFill>
                <a:latin typeface="+mj-lt"/>
              </a:rPr>
              <a:t>info@sbost.de</a:t>
            </a:r>
            <a:r>
              <a:rPr lang="de-DE" b="1" dirty="0">
                <a:solidFill>
                  <a:srgbClr val="000000"/>
                </a:solidFill>
                <a:latin typeface="+mj-lt"/>
              </a:rPr>
              <a:t/>
            </a:r>
            <a:br>
              <a:rPr lang="de-DE" b="1" dirty="0">
                <a:solidFill>
                  <a:srgbClr val="000000"/>
                </a:solidFill>
                <a:latin typeface="+mj-lt"/>
              </a:rPr>
            </a:br>
            <a:endParaRPr lang="de-DE" b="1" dirty="0">
              <a:solidFill>
                <a:srgbClr val="000000"/>
              </a:solidFill>
              <a:latin typeface="+mj-lt"/>
            </a:endParaRP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91083" y="6033656"/>
            <a:ext cx="3743332" cy="369332"/>
          </a:xfrm>
          <a:prstGeom prst="rect">
            <a:avLst/>
          </a:prstGeom>
        </p:spPr>
        <p:txBody>
          <a:bodyPr wrap="none">
            <a:spAutoFit/>
          </a:bodyPr>
          <a:lstStyle/>
          <a:p>
            <a:pPr>
              <a:spcBef>
                <a:spcPts val="336"/>
              </a:spcBef>
              <a:buClr>
                <a:schemeClr val="tx2"/>
              </a:buClr>
            </a:pPr>
            <a:r>
              <a:rPr lang="de-DE" b="1" dirty="0">
                <a:solidFill>
                  <a:srgbClr val="0070C0"/>
                </a:solidFill>
                <a:hlinkClick r:id="rId3"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0070C0"/>
              </a:solidFill>
            </a:endParaRPr>
          </a:p>
        </p:txBody>
      </p:sp>
      <p:sp>
        <p:nvSpPr>
          <p:cNvPr id="7" name="Rechteck 6">
            <a:extLst>
              <a:ext uri="{FF2B5EF4-FFF2-40B4-BE49-F238E27FC236}">
                <a16:creationId xmlns:a16="http://schemas.microsoft.com/office/drawing/2014/main" id="{3F164BDC-E4AC-48DC-8D3D-F78DBCB738B0}"/>
              </a:ext>
            </a:extLst>
          </p:cNvPr>
          <p:cNvSpPr/>
          <p:nvPr/>
        </p:nvSpPr>
        <p:spPr>
          <a:xfrm>
            <a:off x="4604181" y="6065369"/>
            <a:ext cx="4089581" cy="369332"/>
          </a:xfrm>
          <a:prstGeom prst="rect">
            <a:avLst/>
          </a:prstGeom>
        </p:spPr>
        <p:txBody>
          <a:bodyPr wrap="none">
            <a:spAutoFit/>
          </a:bodyPr>
          <a:lstStyle/>
          <a:p>
            <a:pPr lvl="0">
              <a:defRPr/>
            </a:pPr>
            <a:r>
              <a:rPr lang="de-DE" b="1" dirty="0">
                <a:solidFill>
                  <a:srgbClr val="0A543E"/>
                </a:solidFill>
                <a:hlinkClick r:id="rId4" action="ppaction://hlinksldjump"/>
              </a:rPr>
              <a:t>&gt; zurück zu Fragen zur Mittelschule</a:t>
            </a:r>
            <a:endParaRPr lang="de-DE" b="1" dirty="0">
              <a:solidFill>
                <a:srgbClr val="0A543E"/>
              </a:solidFill>
            </a:endParaRPr>
          </a:p>
        </p:txBody>
      </p:sp>
    </p:spTree>
    <p:extLst>
      <p:ext uri="{BB962C8B-B14F-4D97-AF65-F5344CB8AC3E}">
        <p14:creationId xmlns:p14="http://schemas.microsoft.com/office/powerpoint/2010/main" val="1023066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38</a:t>
            </a:fld>
            <a:endParaRPr lang="de-DE" sz="1100" b="1" i="0" u="none" strike="noStrike" cap="none" spc="0">
              <a:ln>
                <a:noFill/>
              </a:ln>
              <a:solidFill>
                <a:srgbClr val="13A87C"/>
              </a:solidFill>
              <a:latin typeface="Arial"/>
              <a:ea typeface="+mn-ea"/>
              <a:cs typeface="Arial"/>
            </a:endParaRPr>
          </a:p>
        </p:txBody>
      </p:sp>
      <p:sp>
        <p:nvSpPr>
          <p:cNvPr id="5" name="Rechteck 1">
            <a:hlinkClick r:id="rId2" action="ppaction://hlinksldjump"/>
          </p:cNvPr>
          <p:cNvSpPr/>
          <p:nvPr/>
        </p:nvSpPr>
        <p:spPr bwMode="auto">
          <a:xfrm>
            <a:off x="428503" y="989835"/>
            <a:ext cx="8461479" cy="718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r>
              <a:rPr lang="de-DE" sz="2000" b="1" dirty="0">
                <a:solidFill>
                  <a:schemeClr val="bg1">
                    <a:lumMod val="50000"/>
                  </a:schemeClr>
                </a:solidFill>
              </a:rPr>
              <a:t>Welche </a:t>
            </a:r>
            <a:r>
              <a:rPr lang="de-DE" sz="2000" b="1" u="sng" dirty="0">
                <a:solidFill>
                  <a:srgbClr val="F8C001"/>
                </a:solidFill>
              </a:rPr>
              <a:t>Ziele</a:t>
            </a:r>
            <a:r>
              <a:rPr lang="de-DE" sz="2000" b="1" dirty="0">
                <a:solidFill>
                  <a:srgbClr val="F8C001"/>
                </a:solidFill>
              </a:rPr>
              <a:t> </a:t>
            </a:r>
            <a:r>
              <a:rPr lang="de-DE" sz="2000" b="1" dirty="0">
                <a:solidFill>
                  <a:schemeClr val="bg1">
                    <a:lumMod val="50000"/>
                  </a:schemeClr>
                </a:solidFill>
              </a:rPr>
              <a:t>werden an der Realschule verfolgt?</a:t>
            </a:r>
          </a:p>
        </p:txBody>
      </p:sp>
      <p:sp>
        <p:nvSpPr>
          <p:cNvPr id="6" name="Rechteck 10">
            <a:hlinkClick r:id="rId3" action="ppaction://hlinksldjump"/>
          </p:cNvPr>
          <p:cNvSpPr/>
          <p:nvPr/>
        </p:nvSpPr>
        <p:spPr bwMode="auto">
          <a:xfrm>
            <a:off x="428503" y="1848871"/>
            <a:ext cx="8461478" cy="71818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r>
              <a:rPr lang="de-DE" sz="2000" b="1" dirty="0">
                <a:solidFill>
                  <a:schemeClr val="accent2">
                    <a:lumMod val="75000"/>
                  </a:schemeClr>
                </a:solidFill>
              </a:rPr>
              <a:t>Wie </a:t>
            </a:r>
            <a:r>
              <a:rPr lang="de-DE" sz="2000" b="1" u="sng" dirty="0">
                <a:solidFill>
                  <a:schemeClr val="accent2">
                    <a:lumMod val="75000"/>
                  </a:schemeClr>
                </a:solidFill>
              </a:rPr>
              <a:t>unterstützt</a:t>
            </a:r>
            <a:r>
              <a:rPr lang="de-DE" sz="2000" b="1" dirty="0">
                <a:solidFill>
                  <a:schemeClr val="accent2">
                    <a:lumMod val="75000"/>
                  </a:schemeClr>
                </a:solidFill>
              </a:rPr>
              <a:t> die Rea</a:t>
            </a:r>
            <a:r>
              <a:rPr lang="de-DE" sz="2000" b="1" dirty="0">
                <a:solidFill>
                  <a:srgbClr val="F8C001"/>
                </a:solidFill>
              </a:rPr>
              <a:t>lsch</a:t>
            </a:r>
            <a:r>
              <a:rPr lang="de-DE" sz="2000" b="1" dirty="0">
                <a:solidFill>
                  <a:schemeClr val="accent2">
                    <a:lumMod val="75000"/>
                  </a:schemeClr>
                </a:solidFill>
              </a:rPr>
              <a:t>ule Schülerinnen und Schüler</a:t>
            </a:r>
          </a:p>
          <a:p>
            <a:pPr lvl="0" algn="ctr">
              <a:defRPr/>
            </a:pPr>
            <a:r>
              <a:rPr lang="de-DE" sz="2000" b="1" dirty="0">
                <a:solidFill>
                  <a:schemeClr val="accent2">
                    <a:lumMod val="75000"/>
                  </a:schemeClr>
                </a:solidFill>
              </a:rPr>
              <a:t> der 5. Klasse?</a:t>
            </a:r>
          </a:p>
        </p:txBody>
      </p:sp>
      <p:sp>
        <p:nvSpPr>
          <p:cNvPr id="7" name="Rechteck 11">
            <a:hlinkClick r:id="rId4" action="ppaction://hlinksldjump"/>
          </p:cNvPr>
          <p:cNvSpPr/>
          <p:nvPr/>
        </p:nvSpPr>
        <p:spPr bwMode="auto">
          <a:xfrm>
            <a:off x="428503" y="2658672"/>
            <a:ext cx="8461478"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2">
                    <a:lumMod val="50000"/>
                  </a:schemeClr>
                </a:solidFill>
                <a:latin typeface="Arial"/>
                <a:ea typeface="+mn-ea"/>
                <a:cs typeface="+mn-cs"/>
              </a:rPr>
              <a:t>Was </a:t>
            </a:r>
            <a:r>
              <a:rPr lang="de-DE" sz="2000" b="1" i="0" u="sng" strike="noStrike" cap="none" spc="0" dirty="0">
                <a:ln>
                  <a:noFill/>
                </a:ln>
                <a:solidFill>
                  <a:srgbClr val="F8C001"/>
                </a:solidFill>
                <a:latin typeface="Arial"/>
                <a:ea typeface="+mn-ea"/>
                <a:cs typeface="+mn-cs"/>
                <a:hlinkClick r:id="rId4" action="ppaction://hlinksldjump" tooltip="ppaction://hlinksldjumpslide39">
                  <a:extLst>
                    <a:ext uri="{A12FA001-AC4F-418D-AE19-62706E023703}">
                      <ahyp:hlinkClr xmlns:ahyp="http://schemas.microsoft.com/office/drawing/2018/hyperlinkcolor" xmlns="" val="tx"/>
                    </a:ext>
                  </a:extLst>
                </a:hlinkClick>
              </a:rPr>
              <a:t>erwartet</a:t>
            </a:r>
            <a:r>
              <a:rPr lang="de-DE" sz="2000" b="1" i="0" u="none" strike="noStrike" cap="none" spc="0" dirty="0">
                <a:ln>
                  <a:noFill/>
                </a:ln>
                <a:solidFill>
                  <a:srgbClr val="F8C001"/>
                </a:solidFill>
                <a:latin typeface="Arial"/>
                <a:ea typeface="+mn-ea"/>
                <a:cs typeface="+mn-cs"/>
              </a:rPr>
              <a:t> </a:t>
            </a:r>
            <a:r>
              <a:rPr lang="de-DE" sz="2000" b="1" i="0" u="none" strike="noStrike" cap="none" spc="0" dirty="0">
                <a:ln>
                  <a:noFill/>
                </a:ln>
                <a:solidFill>
                  <a:schemeClr val="bg2">
                    <a:lumMod val="50000"/>
                  </a:schemeClr>
                </a:solidFill>
                <a:latin typeface="Arial"/>
                <a:ea typeface="+mn-ea"/>
                <a:cs typeface="+mn-cs"/>
              </a:rPr>
              <a:t>die Realschule von ihren Schülerinnen und Schülern, </a:t>
            </a:r>
            <a:endParaRPr dirty="0"/>
          </a:p>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2">
                    <a:lumMod val="50000"/>
                  </a:schemeClr>
                </a:solidFill>
                <a:latin typeface="Arial"/>
                <a:ea typeface="+mn-ea"/>
                <a:cs typeface="+mn-cs"/>
              </a:rPr>
              <a:t>was dürfen Sie von der Realschule erwarten? </a:t>
            </a:r>
            <a:endParaRPr dirty="0"/>
          </a:p>
        </p:txBody>
      </p:sp>
      <p:sp>
        <p:nvSpPr>
          <p:cNvPr id="8" name="Rechteck 12">
            <a:hlinkClick r:id="rId5" action="ppaction://hlinksldjump"/>
          </p:cNvPr>
          <p:cNvSpPr/>
          <p:nvPr/>
        </p:nvSpPr>
        <p:spPr bwMode="auto">
          <a:xfrm>
            <a:off x="428503" y="3647474"/>
            <a:ext cx="8461478" cy="8327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sng" strike="noStrike" cap="none" spc="0" dirty="0">
                <a:ln>
                  <a:noFill/>
                </a:ln>
                <a:solidFill>
                  <a:srgbClr val="F8C001"/>
                </a:solidFill>
                <a:latin typeface="Arial"/>
                <a:ea typeface="+mn-ea"/>
                <a:cs typeface="+mn-cs"/>
              </a:rPr>
              <a:t>Welche Zweige und Ausbildungsrichtungen</a:t>
            </a:r>
            <a:r>
              <a:rPr lang="de-DE" sz="2000" b="1" i="0" strike="noStrike" cap="none" spc="0" dirty="0">
                <a:ln>
                  <a:noFill/>
                </a:ln>
                <a:solidFill>
                  <a:srgbClr val="F8C001"/>
                </a:solidFill>
                <a:latin typeface="Arial"/>
                <a:ea typeface="+mn-ea"/>
                <a:cs typeface="+mn-cs"/>
              </a:rPr>
              <a:t> </a:t>
            </a:r>
            <a:r>
              <a:rPr lang="de-DE" sz="2000" b="1" i="0" u="none" strike="noStrike" cap="none" spc="0" dirty="0">
                <a:ln>
                  <a:noFill/>
                </a:ln>
                <a:solidFill>
                  <a:schemeClr val="tx2">
                    <a:lumMod val="75000"/>
                  </a:schemeClr>
                </a:solidFill>
                <a:latin typeface="Arial"/>
                <a:ea typeface="+mn-ea"/>
                <a:cs typeface="+mn-cs"/>
              </a:rPr>
              <a:t>gibt es an der Realschule?</a:t>
            </a:r>
            <a:endParaRPr dirty="0"/>
          </a:p>
        </p:txBody>
      </p:sp>
      <p:pic>
        <p:nvPicPr>
          <p:cNvPr id="9" name="Grafik 8" descr="Ein Bild, das Objekt, Uhr, Laptop, Licht enthält.&#10;&#10;Automatisch generierte Beschreibung"/>
          <p:cNvPicPr>
            <a:picLocks noChangeAspect="1"/>
          </p:cNvPicPr>
          <p:nvPr/>
        </p:nvPicPr>
        <p:blipFill>
          <a:blip r:embed="rId6"/>
          <a:stretch/>
        </p:blipFill>
        <p:spPr bwMode="auto">
          <a:xfrm>
            <a:off x="5773092" y="4653278"/>
            <a:ext cx="3062047" cy="1378853"/>
          </a:xfrm>
          <a:prstGeom prst="rect">
            <a:avLst/>
          </a:prstGeom>
        </p:spPr>
      </p:pic>
      <p:sp>
        <p:nvSpPr>
          <p:cNvPr id="10" name="Rechteck 15">
            <a:hlinkClick r:id="rId7" action="ppaction://hlinksldjump"/>
          </p:cNvPr>
          <p:cNvSpPr/>
          <p:nvPr/>
        </p:nvSpPr>
        <p:spPr bwMode="auto">
          <a:xfrm>
            <a:off x="443363" y="4606024"/>
            <a:ext cx="4960164"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sng" strike="noStrike" cap="none" spc="0" dirty="0">
                <a:ln>
                  <a:noFill/>
                </a:ln>
                <a:solidFill>
                  <a:srgbClr val="FFC000"/>
                </a:solidFill>
                <a:latin typeface="Arial"/>
                <a:ea typeface="+mn-ea"/>
                <a:cs typeface="+mn-cs"/>
              </a:rPr>
              <a:t>Wege</a:t>
            </a:r>
            <a:r>
              <a:rPr lang="de-DE" sz="2000" b="1" i="0" u="none" strike="noStrike" cap="none" spc="0" dirty="0">
                <a:ln>
                  <a:noFill/>
                </a:ln>
                <a:solidFill>
                  <a:schemeClr val="tx2"/>
                </a:solidFill>
                <a:latin typeface="Arial"/>
                <a:ea typeface="+mn-ea"/>
                <a:cs typeface="+mn-cs"/>
              </a:rPr>
              <a:t> </a:t>
            </a:r>
            <a:r>
              <a:rPr lang="de-DE" sz="2000" b="1" i="0" u="none" strike="noStrike" cap="none" spc="0" dirty="0">
                <a:ln>
                  <a:noFill/>
                </a:ln>
                <a:solidFill>
                  <a:schemeClr val="bg2">
                    <a:lumMod val="50000"/>
                  </a:schemeClr>
                </a:solidFill>
                <a:latin typeface="Arial"/>
                <a:ea typeface="+mn-ea"/>
                <a:cs typeface="+mn-cs"/>
              </a:rPr>
              <a:t>nach der Realschule</a:t>
            </a:r>
            <a:endParaRPr dirty="0"/>
          </a:p>
        </p:txBody>
      </p:sp>
      <p:sp>
        <p:nvSpPr>
          <p:cNvPr id="11" name="Titel 1"/>
          <p:cNvSpPr>
            <a:spLocks noGrp="1"/>
          </p:cNvSpPr>
          <p:nvPr>
            <p:ph type="title"/>
          </p:nvPr>
        </p:nvSpPr>
        <p:spPr bwMode="auto">
          <a:xfrm>
            <a:off x="444635" y="141597"/>
            <a:ext cx="6859481" cy="648000"/>
          </a:xfrm>
        </p:spPr>
        <p:txBody>
          <a:bodyPr/>
          <a:lstStyle/>
          <a:p>
            <a:pPr>
              <a:defRPr/>
            </a:pPr>
            <a:r>
              <a:rPr lang="de-DE" sz="2400" dirty="0">
                <a:solidFill>
                  <a:srgbClr val="FFC000"/>
                </a:solidFill>
              </a:rPr>
              <a:t>Fragen zur Realschule - Übersicht</a:t>
            </a:r>
            <a:endParaRPr dirty="0"/>
          </a:p>
        </p:txBody>
      </p:sp>
      <p:sp>
        <p:nvSpPr>
          <p:cNvPr id="12" name="Rechteck 13">
            <a:hlinkClick r:id="rId8" action="ppaction://hlinksldjump"/>
          </p:cNvPr>
          <p:cNvSpPr/>
          <p:nvPr/>
        </p:nvSpPr>
        <p:spPr bwMode="auto">
          <a:xfrm>
            <a:off x="443363" y="5594826"/>
            <a:ext cx="4960164" cy="79478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tx2">
                    <a:lumMod val="75000"/>
                  </a:schemeClr>
                </a:solidFill>
                <a:latin typeface="Arial"/>
                <a:ea typeface="+mn-ea"/>
                <a:cs typeface="+mn-cs"/>
              </a:rPr>
              <a:t>Wichtige </a:t>
            </a:r>
            <a:r>
              <a:rPr lang="de-DE" sz="2000" b="1" i="0" u="sng" strike="noStrike" cap="none" spc="0" dirty="0">
                <a:ln>
                  <a:noFill/>
                </a:ln>
                <a:solidFill>
                  <a:schemeClr val="tx2">
                    <a:lumMod val="75000"/>
                  </a:schemeClr>
                </a:solidFill>
                <a:latin typeface="Arial"/>
                <a:ea typeface="+mn-ea"/>
                <a:cs typeface="+mn-cs"/>
              </a:rPr>
              <a:t>Ansprechpartner</a:t>
            </a:r>
            <a:r>
              <a:rPr lang="de-DE" sz="2000" b="1" i="0" u="none" strike="noStrike" cap="none" spc="0" dirty="0">
                <a:ln>
                  <a:noFill/>
                </a:ln>
                <a:solidFill>
                  <a:schemeClr val="tx2">
                    <a:lumMod val="75000"/>
                  </a:schemeClr>
                </a:solidFill>
                <a:latin typeface="Arial"/>
                <a:ea typeface="+mn-ea"/>
                <a:cs typeface="+mn-cs"/>
              </a:rPr>
              <a:t> für den Übertritt</a:t>
            </a:r>
            <a:endParaRPr dirty="0"/>
          </a:p>
        </p:txBody>
      </p:sp>
      <p:sp>
        <p:nvSpPr>
          <p:cNvPr id="13" name="Rechteck 14"/>
          <p:cNvSpPr/>
          <p:nvPr/>
        </p:nvSpPr>
        <p:spPr bwMode="auto">
          <a:xfrm>
            <a:off x="5400668" y="6020521"/>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9"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345064" cy="648000"/>
          </a:xfrm>
        </p:spPr>
        <p:txBody>
          <a:bodyPr/>
          <a:lstStyle/>
          <a:p>
            <a:pPr>
              <a:defRPr/>
            </a:pPr>
            <a:r>
              <a:rPr lang="de-DE" sz="2800"/>
              <a:t>Mit welchen Noten kann ich welche Schule erreichen?</a:t>
            </a:r>
            <a:endParaRPr/>
          </a:p>
        </p:txBody>
      </p:sp>
      <p:sp>
        <p:nvSpPr>
          <p:cNvPr id="5" name="Rechteck 16"/>
          <p:cNvSpPr/>
          <p:nvPr/>
        </p:nvSpPr>
        <p:spPr bwMode="auto">
          <a:xfrm>
            <a:off x="402886" y="3435048"/>
            <a:ext cx="8227739" cy="2773715"/>
          </a:xfrm>
          <a:prstGeom prst="rect">
            <a:avLst/>
          </a:prstGeom>
        </p:spPr>
        <p:txBody>
          <a:bodyPr wrap="square">
            <a:spAutoFit/>
          </a:bodyPr>
          <a:lstStyle/>
          <a:p>
            <a:pPr>
              <a:defRPr/>
            </a:pPr>
            <a:r>
              <a:rPr lang="de-DE" sz="1600" dirty="0"/>
              <a:t>In der 4. Klasse werden die Fächer Deutsch, Mathematik und HSU als Fächer für den Übertritt herangezogen.</a:t>
            </a:r>
            <a:endParaRPr dirty="0"/>
          </a:p>
          <a:p>
            <a:pPr>
              <a:defRPr/>
            </a:pPr>
            <a:r>
              <a:rPr lang="de-DE" sz="1600" b="1" u="sng" dirty="0"/>
              <a:t>Mittelschule:</a:t>
            </a:r>
            <a:endParaRPr dirty="0"/>
          </a:p>
          <a:p>
            <a:pPr>
              <a:defRPr/>
            </a:pPr>
            <a:r>
              <a:rPr lang="de-DE" sz="1600" dirty="0"/>
              <a:t>Die Mittelschule ist mit allen Noten erreichbar und für viele Schülerinnen und Schüler ein guter Neuanfang.</a:t>
            </a:r>
            <a:endParaRPr dirty="0"/>
          </a:p>
          <a:p>
            <a:pPr>
              <a:defRPr/>
            </a:pPr>
            <a:r>
              <a:rPr lang="de-DE" sz="1600" b="1" u="sng" dirty="0"/>
              <a:t>Realschule:</a:t>
            </a:r>
            <a:endParaRPr dirty="0"/>
          </a:p>
          <a:p>
            <a:pPr>
              <a:defRPr/>
            </a:pPr>
            <a:r>
              <a:rPr lang="de-DE" sz="1600" dirty="0"/>
              <a:t>Für die Realschule benötigt ihr Kind einen Notendurchschnitt von 2,66. Das heißt z.B. in zwei Fächern die Note 3 und einmal die Note 2.</a:t>
            </a:r>
            <a:endParaRPr dirty="0"/>
          </a:p>
          <a:p>
            <a:pPr>
              <a:defRPr/>
            </a:pPr>
            <a:r>
              <a:rPr lang="de-DE" sz="1600" b="1" u="sng" dirty="0"/>
              <a:t>Gymnasium:</a:t>
            </a:r>
            <a:endParaRPr dirty="0"/>
          </a:p>
          <a:p>
            <a:pPr>
              <a:defRPr/>
            </a:pPr>
            <a:r>
              <a:rPr lang="de-DE" sz="1600" dirty="0"/>
              <a:t>Die Aufnahme an das Gymnasium ist möglich mit einem Notendurchschnitt von 2,33. Das heißt z.B. in zwei Fächern wird die Note 2 und einmal die Note 3 vorausgesetzt.</a:t>
            </a:r>
            <a:endParaRPr dirty="0"/>
          </a:p>
        </p:txBody>
      </p:sp>
      <p:pic>
        <p:nvPicPr>
          <p:cNvPr id="6" name="Grafik 17" descr="Ein Bild, das Zeichnung, Bus enthält.&#10;&#10;Automatisch generierte Beschreibung"/>
          <p:cNvPicPr>
            <a:picLocks noChangeAspect="1"/>
          </p:cNvPicPr>
          <p:nvPr/>
        </p:nvPicPr>
        <p:blipFill>
          <a:blip r:embed="rId2"/>
          <a:stretch/>
        </p:blipFill>
        <p:spPr bwMode="auto">
          <a:xfrm>
            <a:off x="467731" y="1512579"/>
            <a:ext cx="5904657" cy="1722549"/>
          </a:xfrm>
          <a:prstGeom prst="rect">
            <a:avLst/>
          </a:prstGeom>
        </p:spPr>
      </p:pic>
      <p:pic>
        <p:nvPicPr>
          <p:cNvPr id="7" name="Folienzoom 4">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480572" y="1520628"/>
            <a:ext cx="2286000" cy="1714500"/>
          </a:xfrm>
          <a:prstGeom prst="rect">
            <a:avLst/>
          </a:prstGeom>
          <a:ln w="3175">
            <a:solidFill>
              <a:prstClr val="ltGray"/>
            </a:solidFill>
          </a:ln>
        </p:spPr>
      </p:pic>
      <p:sp>
        <p:nvSpPr>
          <p:cNvPr id="2" name="Foliennummernplatzhalter 1">
            <a:extLst>
              <a:ext uri="{FF2B5EF4-FFF2-40B4-BE49-F238E27FC236}">
                <a16:creationId xmlns:a16="http://schemas.microsoft.com/office/drawing/2014/main" id="{858E8900-42C9-40D8-9B19-0C7753C75162}"/>
              </a:ext>
            </a:extLst>
          </p:cNvPr>
          <p:cNvSpPr>
            <a:spLocks noGrp="1"/>
          </p:cNvSpPr>
          <p:nvPr>
            <p:ph type="sldNum" sz="quarter" idx="10"/>
          </p:nvPr>
        </p:nvSpPr>
        <p:spPr/>
        <p:txBody>
          <a:bodyPr/>
          <a:lstStyle/>
          <a:p>
            <a:pPr>
              <a:defRPr/>
            </a:pPr>
            <a:fld id="{8C64713B-5F6B-B14E-A375-FB73041371F3}" type="slidenum">
              <a:rPr lang="de-DE" smtClean="0"/>
              <a:t>3</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Welche Ziele verfolgt die Realschule?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39</a:t>
            </a:fld>
            <a:endParaRPr lang="de-DE"/>
          </a:p>
        </p:txBody>
      </p:sp>
      <p:pic>
        <p:nvPicPr>
          <p:cNvPr id="6" name="Grafik 4" descr="Ein Bild, das dunkel, Licht, suchend, Fernsehen enthält.&#10;&#10;Automatisch generierte Beschreibung"/>
          <p:cNvPicPr>
            <a:picLocks noChangeAspect="1"/>
          </p:cNvPicPr>
          <p:nvPr/>
        </p:nvPicPr>
        <p:blipFill>
          <a:blip r:embed="rId3"/>
          <a:stretch/>
        </p:blipFill>
        <p:spPr bwMode="auto">
          <a:xfrm>
            <a:off x="6506475" y="5085184"/>
            <a:ext cx="2260097" cy="1401640"/>
          </a:xfrm>
          <a:prstGeom prst="rect">
            <a:avLst/>
          </a:prstGeom>
        </p:spPr>
      </p:pic>
      <p:sp>
        <p:nvSpPr>
          <p:cNvPr id="7" name="Textplatzhalter 3"/>
          <p:cNvSpPr>
            <a:spLocks/>
          </p:cNvSpPr>
          <p:nvPr/>
        </p:nvSpPr>
        <p:spPr bwMode="auto">
          <a:xfrm>
            <a:off x="666149" y="1727661"/>
            <a:ext cx="8389937" cy="460804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8" name="Textfeld 7"/>
          <p:cNvSpPr>
            <a:spLocks/>
          </p:cNvSpPr>
          <p:nvPr/>
        </p:nvSpPr>
        <p:spPr bwMode="auto">
          <a:xfrm>
            <a:off x="395288" y="1284186"/>
            <a:ext cx="8310651" cy="3687228"/>
          </a:xfrm>
          <a:prstGeom prst="rect">
            <a:avLst/>
          </a:prstGeom>
          <a:noFill/>
          <a:ln w="9525">
            <a:noFill/>
          </a:ln>
        </p:spPr>
        <p:txBody>
          <a:bodyPr wrap="square">
            <a:spAutoFit/>
          </a:bodyPr>
          <a:lstStyle/>
          <a:p>
            <a:pPr>
              <a:spcAft>
                <a:spcPts val="800"/>
              </a:spcAft>
              <a:defRPr/>
            </a:pPr>
            <a:r>
              <a:rPr lang="de-DE" sz="1600" dirty="0">
                <a:solidFill>
                  <a:srgbClr val="000000"/>
                </a:solidFill>
                <a:latin typeface="+mj-lt"/>
                <a:ea typeface="Arial"/>
              </a:rPr>
              <a:t>Lernen im 21. Jahrhundert heißt für Schülerinnen und Schüler der Realschule, sich den Herausforderungen und Bedürfnissen einer sich rasch verändernden Gesellschaft in einer globalen Welt zu stellen.</a:t>
            </a:r>
            <a:endParaRPr lang="de-DE" sz="1600" dirty="0">
              <a:latin typeface="+mj-lt"/>
              <a:ea typeface="Calibri"/>
            </a:endParaRPr>
          </a:p>
          <a:p>
            <a:pPr>
              <a:spcAft>
                <a:spcPts val="800"/>
              </a:spcAft>
              <a:defRPr/>
            </a:pPr>
            <a:r>
              <a:rPr lang="de-DE" sz="1600" dirty="0">
                <a:solidFill>
                  <a:srgbClr val="000000"/>
                </a:solidFill>
                <a:latin typeface="+mj-lt"/>
                <a:ea typeface="Arial"/>
              </a:rPr>
              <a:t>An der Realschule erhalten Schülerinnen und Schüler deshalb </a:t>
            </a:r>
            <a:r>
              <a:rPr lang="de-DE" sz="1600" b="1" dirty="0">
                <a:solidFill>
                  <a:srgbClr val="000000"/>
                </a:solidFill>
                <a:latin typeface="+mj-lt"/>
                <a:ea typeface="Arial"/>
              </a:rPr>
              <a:t>eine fundierte Allgemeinbildung</a:t>
            </a:r>
            <a:r>
              <a:rPr lang="de-DE" sz="1600" dirty="0">
                <a:solidFill>
                  <a:srgbClr val="000000"/>
                </a:solidFill>
                <a:latin typeface="+mj-lt"/>
                <a:ea typeface="Arial"/>
              </a:rPr>
              <a:t>, bei der </a:t>
            </a:r>
            <a:r>
              <a:rPr lang="de-DE" sz="1600" b="1" dirty="0">
                <a:solidFill>
                  <a:srgbClr val="000000"/>
                </a:solidFill>
                <a:latin typeface="+mj-lt"/>
                <a:ea typeface="Arial"/>
              </a:rPr>
              <a:t>Theorie und Praxis eng miteinander verzahnt </a:t>
            </a:r>
            <a:r>
              <a:rPr lang="de-DE" sz="1600" dirty="0">
                <a:solidFill>
                  <a:srgbClr val="000000"/>
                </a:solidFill>
                <a:latin typeface="+mj-lt"/>
                <a:ea typeface="Arial"/>
              </a:rPr>
              <a:t>sind.</a:t>
            </a:r>
            <a:endParaRPr dirty="0"/>
          </a:p>
          <a:p>
            <a:pPr>
              <a:lnSpc>
                <a:spcPct val="107000"/>
              </a:lnSpc>
              <a:spcAft>
                <a:spcPts val="800"/>
              </a:spcAft>
              <a:defRPr/>
            </a:pPr>
            <a:r>
              <a:rPr lang="de-DE" sz="1600" dirty="0">
                <a:solidFill>
                  <a:srgbClr val="000000"/>
                </a:solidFill>
                <a:latin typeface="+mj-lt"/>
                <a:ea typeface="Arial"/>
              </a:rPr>
              <a:t>Die Kompetenzen, die junge Menschen heute brauchen, um ihre Ziele zu erreichen, erfordern allerdings mehr als nur die Beherrschung einiger eng gefasster Fähigkeiten und Fertigkeiten. Vielmehr benötigen sie Strategien zur Bewältigung einer zunehmend komplexer werdenden Gesellschaft und Arbeitswelt, </a:t>
            </a:r>
            <a:r>
              <a:rPr lang="de-DE" sz="1600" b="1" dirty="0">
                <a:solidFill>
                  <a:srgbClr val="000000"/>
                </a:solidFill>
                <a:latin typeface="+mj-lt"/>
                <a:ea typeface="Arial"/>
              </a:rPr>
              <a:t>in der eigenverantwortliches und selbständiges Planen und Handeln unabdingbare Schlüsselkompetenzen </a:t>
            </a:r>
            <a:r>
              <a:rPr lang="de-DE" sz="1600" dirty="0">
                <a:solidFill>
                  <a:srgbClr val="000000"/>
                </a:solidFill>
                <a:latin typeface="+mj-lt"/>
                <a:ea typeface="Arial"/>
              </a:rPr>
              <a:t>darstellen.</a:t>
            </a:r>
            <a:endParaRPr lang="de-DE" sz="1600" dirty="0">
              <a:latin typeface="+mj-lt"/>
              <a:ea typeface="Calibri"/>
            </a:endParaRPr>
          </a:p>
          <a:p>
            <a:pPr>
              <a:defRPr/>
            </a:pPr>
            <a:r>
              <a:rPr lang="de-DE" sz="1600" dirty="0">
                <a:solidFill>
                  <a:srgbClr val="000000"/>
                </a:solidFill>
                <a:latin typeface="+mj-lt"/>
                <a:ea typeface="Arial"/>
              </a:rPr>
              <a:t>Damit werden die Schülerinnen und Schüler für eine berufliche Ausbildung befähigt, aber auch für eine Fortführung der schulischen Laufbahn nach der Mittleren Reife, z.B. auf der Fachoberschule oder der gymnasialen Einführungsklasse.</a:t>
            </a:r>
            <a:r>
              <a:rPr lang="de-DE" sz="1600" dirty="0">
                <a:latin typeface="+mj-lt"/>
                <a:ea typeface="Calibri"/>
                <a:cs typeface="Times New Roman"/>
              </a:rPr>
              <a:t> </a:t>
            </a:r>
            <a:endParaRPr dirty="0"/>
          </a:p>
        </p:txBody>
      </p:sp>
      <p:sp>
        <p:nvSpPr>
          <p:cNvPr id="11" name="Textfeld 9">
            <a:hlinkClick r:id="rId4" action="ppaction://hlinksldjump"/>
            <a:extLst>
              <a:ext uri="{FF2B5EF4-FFF2-40B4-BE49-F238E27FC236}">
                <a16:creationId xmlns:a16="http://schemas.microsoft.com/office/drawing/2014/main" id="{6A46395E-25F2-4C15-BCC8-1120A83CDAE2}"/>
              </a:ext>
            </a:extLst>
          </p:cNvPr>
          <p:cNvSpPr>
            <a:spLocks/>
          </p:cNvSpPr>
          <p:nvPr/>
        </p:nvSpPr>
        <p:spPr bwMode="auto">
          <a:xfrm>
            <a:off x="539552" y="5490838"/>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4"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2E4B7C82-7012-4977-AB04-AC4F0C4F876A}"/>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7" y="122753"/>
            <a:ext cx="6056232" cy="648000"/>
          </a:xfrm>
        </p:spPr>
        <p:txBody>
          <a:bodyPr/>
          <a:lstStyle/>
          <a:p>
            <a:pPr>
              <a:defRPr/>
            </a:pPr>
            <a:r>
              <a:rPr lang="de-DE" dirty="0"/>
              <a:t>Wie unterstützt die Realschule Schülerinnen und Schüler der 5. Klasse?</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40</a:t>
            </a:fld>
            <a:endParaRPr lang="de-DE"/>
          </a:p>
        </p:txBody>
      </p:sp>
      <p:pic>
        <p:nvPicPr>
          <p:cNvPr id="6" name="Grafik 4" descr="Ein Bild, das dunkel, Licht, suchend, Fernsehen enthält.&#10;&#10;Automatisch generierte Beschreibung">
            <a:hlinkClick r:id="rId2" action="ppaction://hlinksldjump"/>
          </p:cNvPr>
          <p:cNvPicPr>
            <a:picLocks noChangeAspect="1"/>
          </p:cNvPicPr>
          <p:nvPr/>
        </p:nvPicPr>
        <p:blipFill>
          <a:blip r:embed="rId3"/>
          <a:stretch/>
        </p:blipFill>
        <p:spPr bwMode="auto">
          <a:xfrm>
            <a:off x="6506475" y="5085184"/>
            <a:ext cx="2260097" cy="1401640"/>
          </a:xfrm>
          <a:prstGeom prst="rect">
            <a:avLst/>
          </a:prstGeom>
        </p:spPr>
      </p:pic>
      <p:sp>
        <p:nvSpPr>
          <p:cNvPr id="7" name="Textplatzhalter 3"/>
          <p:cNvSpPr>
            <a:spLocks/>
          </p:cNvSpPr>
          <p:nvPr/>
        </p:nvSpPr>
        <p:spPr bwMode="auto">
          <a:xfrm>
            <a:off x="395288" y="1484784"/>
            <a:ext cx="8389937" cy="460804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8" name="Textfeld 6"/>
          <p:cNvSpPr>
            <a:spLocks/>
          </p:cNvSpPr>
          <p:nvPr/>
        </p:nvSpPr>
        <p:spPr bwMode="auto">
          <a:xfrm>
            <a:off x="481517" y="1268245"/>
            <a:ext cx="8235234" cy="3137077"/>
          </a:xfrm>
          <a:prstGeom prst="rect">
            <a:avLst/>
          </a:prstGeom>
          <a:noFill/>
          <a:ln w="9525">
            <a:noFill/>
          </a:ln>
        </p:spPr>
        <p:txBody>
          <a:bodyPr wrap="square">
            <a:spAutoFit/>
          </a:bodyPr>
          <a:lstStyle/>
          <a:p>
            <a:pPr>
              <a:lnSpc>
                <a:spcPct val="107000"/>
              </a:lnSpc>
              <a:spcAft>
                <a:spcPts val="800"/>
              </a:spcAft>
              <a:defRPr/>
            </a:pPr>
            <a:r>
              <a:rPr lang="de-DE" dirty="0">
                <a:solidFill>
                  <a:srgbClr val="000000"/>
                </a:solidFill>
                <a:latin typeface="+mj-lt"/>
                <a:ea typeface="Arial"/>
              </a:rPr>
              <a:t>Schülerinnen und Schüler, </a:t>
            </a:r>
            <a:r>
              <a:rPr lang="de-DE" b="1" dirty="0">
                <a:solidFill>
                  <a:srgbClr val="000000"/>
                </a:solidFill>
                <a:latin typeface="+mj-lt"/>
                <a:ea typeface="Arial"/>
              </a:rPr>
              <a:t>die grundsätzlich für die Realschule geeignet sind, jedoch noch Förderbedarf haben</a:t>
            </a:r>
            <a:r>
              <a:rPr lang="de-DE" dirty="0">
                <a:solidFill>
                  <a:srgbClr val="000000"/>
                </a:solidFill>
                <a:latin typeface="+mj-lt"/>
                <a:ea typeface="Arial"/>
              </a:rPr>
              <a:t>, sollen so unterstützt werden, dass sie das Klassenziel der Jahrgangsstufe 5 erreichen und ihren Bildungsweg an der Realschule fortsetzen können. Ebenso sollen Schülerinnen und Schüler, bei denen ein </a:t>
            </a:r>
            <a:r>
              <a:rPr lang="de-DE" b="1" dirty="0">
                <a:solidFill>
                  <a:srgbClr val="000000"/>
                </a:solidFill>
                <a:latin typeface="+mj-lt"/>
                <a:ea typeface="Arial"/>
              </a:rPr>
              <a:t>Übertritt in die Jahrgangsstufe 6 des Gymnasiums möglich ist</a:t>
            </a:r>
            <a:r>
              <a:rPr lang="de-DE" dirty="0">
                <a:solidFill>
                  <a:srgbClr val="000000"/>
                </a:solidFill>
                <a:latin typeface="+mj-lt"/>
                <a:ea typeface="Arial"/>
              </a:rPr>
              <a:t>, entsprechend gefördert und unterstützt werden.</a:t>
            </a:r>
            <a:endParaRPr lang="de-DE" dirty="0">
              <a:latin typeface="+mj-lt"/>
              <a:ea typeface="Calibri"/>
            </a:endParaRPr>
          </a:p>
          <a:p>
            <a:pPr>
              <a:lnSpc>
                <a:spcPct val="107000"/>
              </a:lnSpc>
              <a:spcAft>
                <a:spcPts val="800"/>
              </a:spcAft>
              <a:defRPr/>
            </a:pPr>
            <a:r>
              <a:rPr lang="de-DE" dirty="0">
                <a:solidFill>
                  <a:srgbClr val="000000"/>
                </a:solidFill>
                <a:latin typeface="+mj-lt"/>
                <a:ea typeface="Arial"/>
              </a:rPr>
              <a:t>Um den Übergang von der Grundschule auf die Realschule intensiv begleiten zu können, richten die staatlichen Realschulen im ersten Halbjahr in den Fächern Mathematik, Deutsch und Englisch </a:t>
            </a:r>
            <a:r>
              <a:rPr lang="de-DE" b="1" dirty="0">
                <a:solidFill>
                  <a:srgbClr val="000000"/>
                </a:solidFill>
                <a:latin typeface="+mj-lt"/>
                <a:ea typeface="Arial"/>
              </a:rPr>
              <a:t>bedarfsorientiert</a:t>
            </a:r>
            <a:r>
              <a:rPr lang="de-DE" dirty="0">
                <a:solidFill>
                  <a:srgbClr val="000000"/>
                </a:solidFill>
                <a:latin typeface="+mj-lt"/>
                <a:ea typeface="Arial"/>
              </a:rPr>
              <a:t> einen entsprechenden </a:t>
            </a:r>
            <a:r>
              <a:rPr lang="de-DE" b="1" dirty="0">
                <a:solidFill>
                  <a:srgbClr val="000000"/>
                </a:solidFill>
                <a:latin typeface="+mj-lt"/>
                <a:ea typeface="Arial"/>
              </a:rPr>
              <a:t>Ergänzungsunterricht</a:t>
            </a:r>
            <a:r>
              <a:rPr lang="de-DE" dirty="0">
                <a:solidFill>
                  <a:srgbClr val="000000"/>
                </a:solidFill>
                <a:latin typeface="+mj-lt"/>
                <a:ea typeface="Arial"/>
              </a:rPr>
              <a:t> ein.</a:t>
            </a:r>
            <a:endParaRPr lang="de-DE" dirty="0">
              <a:latin typeface="+mj-lt"/>
              <a:ea typeface="Calibri"/>
            </a:endParaRPr>
          </a:p>
        </p:txBody>
      </p:sp>
      <p:sp>
        <p:nvSpPr>
          <p:cNvPr id="9" name="Textfeld 9">
            <a:hlinkClick r:id="rId2" action="ppaction://hlinksldjump"/>
          </p:cNvPr>
          <p:cNvSpPr>
            <a:spLocks/>
          </p:cNvSpPr>
          <p:nvPr/>
        </p:nvSpPr>
        <p:spPr bwMode="auto">
          <a:xfrm>
            <a:off x="539552" y="5490838"/>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2" action="ppaction://hlinksldjump" tooltip="ppaction://hlinksldjumpslide36"/>
              </a:rPr>
              <a:t>&gt; zurück zu Fragen zur Realschule</a:t>
            </a:r>
            <a:endParaRPr lang="de-DE" b="1" dirty="0">
              <a:solidFill>
                <a:srgbClr val="0070C0"/>
              </a:solidFill>
            </a:endParaRPr>
          </a:p>
        </p:txBody>
      </p:sp>
      <p:sp>
        <p:nvSpPr>
          <p:cNvPr id="10" name="Rechteck 7"/>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4"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Erwartungen an der Realschule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41</a:t>
            </a:fld>
            <a:endParaRPr lang="de-DE"/>
          </a:p>
        </p:txBody>
      </p:sp>
      <p:pic>
        <p:nvPicPr>
          <p:cNvPr id="6" name="Grafik 4" descr="Ein Bild, das Objekt, Uhr, Laptop, Licht enthält.&#10;&#10;Automatisch generierte Beschreibung"/>
          <p:cNvPicPr>
            <a:picLocks noChangeAspect="1"/>
          </p:cNvPicPr>
          <p:nvPr/>
        </p:nvPicPr>
        <p:blipFill>
          <a:blip r:embed="rId2"/>
          <a:stretch/>
        </p:blipFill>
        <p:spPr bwMode="auto">
          <a:xfrm>
            <a:off x="5617518" y="4230935"/>
            <a:ext cx="3149054" cy="1418033"/>
          </a:xfrm>
          <a:prstGeom prst="rect">
            <a:avLst/>
          </a:prstGeom>
        </p:spPr>
      </p:pic>
      <p:sp>
        <p:nvSpPr>
          <p:cNvPr id="7" name="Textplatzhalter 3"/>
          <p:cNvSpPr>
            <a:spLocks/>
          </p:cNvSpPr>
          <p:nvPr/>
        </p:nvSpPr>
        <p:spPr bwMode="auto">
          <a:xfrm>
            <a:off x="482997" y="1070279"/>
            <a:ext cx="8389937" cy="4651483"/>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lvl="0">
              <a:defRPr/>
            </a:pPr>
            <a:r>
              <a:rPr lang="de-DE" dirty="0">
                <a:solidFill>
                  <a:srgbClr val="000000"/>
                </a:solidFill>
              </a:rPr>
              <a:t>Interesse an Theorie und deren praktischer Umsetzung</a:t>
            </a:r>
            <a:endParaRPr dirty="0"/>
          </a:p>
          <a:p>
            <a:pPr lvl="0">
              <a:defRPr/>
            </a:pPr>
            <a:r>
              <a:rPr lang="de-DE" dirty="0">
                <a:solidFill>
                  <a:srgbClr val="000000"/>
                </a:solidFill>
              </a:rPr>
              <a:t>erhöhtes Lernvolumen</a:t>
            </a:r>
            <a:endParaRPr dirty="0"/>
          </a:p>
          <a:p>
            <a:pPr lvl="0">
              <a:defRPr/>
            </a:pPr>
            <a:r>
              <a:rPr lang="de-DE" b="1" dirty="0">
                <a:solidFill>
                  <a:srgbClr val="000000"/>
                </a:solidFill>
              </a:rPr>
              <a:t>Fachlehrerprinzip:</a:t>
            </a:r>
            <a:r>
              <a:rPr lang="de-DE" dirty="0">
                <a:solidFill>
                  <a:srgbClr val="000000"/>
                </a:solidFill>
              </a:rPr>
              <a:t/>
            </a:r>
            <a:br>
              <a:rPr lang="de-DE" dirty="0">
                <a:solidFill>
                  <a:srgbClr val="000000"/>
                </a:solidFill>
              </a:rPr>
            </a:br>
            <a:r>
              <a:rPr lang="de-DE" dirty="0">
                <a:solidFill>
                  <a:srgbClr val="000000"/>
                </a:solidFill>
              </a:rPr>
              <a:t>erhöhtes Lerntempo unter Berücksichtigung individueller Fähigkeiten</a:t>
            </a:r>
            <a:endParaRPr dirty="0"/>
          </a:p>
          <a:p>
            <a:pPr marL="0" lvl="0" indent="0">
              <a:buNone/>
              <a:defRPr/>
            </a:pPr>
            <a:endParaRPr lang="de-DE" sz="800" dirty="0">
              <a:solidFill>
                <a:srgbClr val="000000"/>
              </a:solidFill>
            </a:endParaRPr>
          </a:p>
          <a:p>
            <a:pPr lvl="0">
              <a:defRPr/>
            </a:pPr>
            <a:r>
              <a:rPr lang="de-DE" dirty="0">
                <a:solidFill>
                  <a:srgbClr val="000000"/>
                </a:solidFill>
              </a:rPr>
              <a:t>Hinführung zu abstraktem Denken auf Basis anschaulichen Denkens </a:t>
            </a:r>
            <a:endParaRPr dirty="0"/>
          </a:p>
          <a:p>
            <a:pPr lvl="0">
              <a:defRPr/>
            </a:pPr>
            <a:r>
              <a:rPr lang="de-DE" dirty="0">
                <a:solidFill>
                  <a:srgbClr val="000000"/>
                </a:solidFill>
              </a:rPr>
              <a:t>zunehmend selbstständiges Lernen und Üben</a:t>
            </a:r>
            <a:endParaRPr dirty="0"/>
          </a:p>
          <a:p>
            <a:pPr marL="0" indent="0">
              <a:lnSpc>
                <a:spcPct val="100000"/>
              </a:lnSpc>
              <a:buNone/>
              <a:defRPr/>
            </a:pPr>
            <a:endParaRPr lang="de-DE" dirty="0">
              <a:solidFill>
                <a:srgbClr val="000000"/>
              </a:solidFill>
            </a:endParaRPr>
          </a:p>
          <a:p>
            <a:pPr>
              <a:defRPr/>
            </a:pPr>
            <a:r>
              <a:rPr lang="de-DE" dirty="0">
                <a:solidFill>
                  <a:srgbClr val="000000"/>
                </a:solidFill>
              </a:rPr>
              <a:t>Entwicklung von Kompetenzen in</a:t>
            </a:r>
            <a:br>
              <a:rPr lang="de-DE" dirty="0">
                <a:solidFill>
                  <a:srgbClr val="000000"/>
                </a:solidFill>
              </a:rPr>
            </a:br>
            <a:r>
              <a:rPr lang="de-DE" dirty="0">
                <a:solidFill>
                  <a:srgbClr val="000000"/>
                </a:solidFill>
              </a:rPr>
              <a:t>Informations- und Kommunikations-</a:t>
            </a:r>
            <a:br>
              <a:rPr lang="de-DE" dirty="0">
                <a:solidFill>
                  <a:srgbClr val="000000"/>
                </a:solidFill>
              </a:rPr>
            </a:br>
            <a:r>
              <a:rPr lang="de-DE" dirty="0" err="1">
                <a:solidFill>
                  <a:srgbClr val="000000"/>
                </a:solidFill>
              </a:rPr>
              <a:t>techniken</a:t>
            </a:r>
            <a:r>
              <a:rPr lang="de-DE" dirty="0"/>
              <a:t/>
            </a:r>
            <a:br>
              <a:rPr lang="de-DE" dirty="0"/>
            </a:br>
            <a:endParaRPr lang="de-DE" dirty="0"/>
          </a:p>
        </p:txBody>
      </p:sp>
      <p:sp>
        <p:nvSpPr>
          <p:cNvPr id="8" name="Textfeld 3"/>
          <p:cNvSpPr>
            <a:spLocks/>
          </p:cNvSpPr>
          <p:nvPr/>
        </p:nvSpPr>
        <p:spPr bwMode="auto">
          <a:xfrm>
            <a:off x="488117" y="5795112"/>
            <a:ext cx="3938577"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002060"/>
                </a:solidFill>
              </a:rPr>
              <a:t>&gt; </a:t>
            </a:r>
            <a:r>
              <a:rPr lang="de-DE" dirty="0">
                <a:solidFill>
                  <a:srgbClr val="002060"/>
                </a:solidFill>
                <a:hlinkClick r:id="rId3" action="ppaction://hlinksldjump"/>
              </a:rPr>
              <a:t>ausführliche Informationen zu den </a:t>
            </a:r>
            <a:br>
              <a:rPr lang="de-DE" dirty="0">
                <a:solidFill>
                  <a:srgbClr val="002060"/>
                </a:solidFill>
                <a:hlinkClick r:id="rId3" action="ppaction://hlinksldjump"/>
              </a:rPr>
            </a:br>
            <a:r>
              <a:rPr lang="de-DE" dirty="0">
                <a:solidFill>
                  <a:srgbClr val="002060"/>
                </a:solidFill>
              </a:rPr>
              <a:t>   </a:t>
            </a:r>
            <a:r>
              <a:rPr lang="de-DE" dirty="0">
                <a:solidFill>
                  <a:srgbClr val="002060"/>
                </a:solidFill>
                <a:hlinkClick r:id="rId3" action="ppaction://hlinksldjump"/>
              </a:rPr>
              <a:t>Erwartungen</a:t>
            </a:r>
            <a:r>
              <a:rPr lang="de-DE" dirty="0">
                <a:solidFill>
                  <a:srgbClr val="002060"/>
                </a:solidFill>
              </a:rPr>
              <a:t> </a:t>
            </a:r>
            <a:endParaRPr dirty="0"/>
          </a:p>
        </p:txBody>
      </p:sp>
      <p:sp>
        <p:nvSpPr>
          <p:cNvPr id="11" name="Textfeld 9">
            <a:hlinkClick r:id="rId4" action="ppaction://hlinksldjump"/>
            <a:extLst>
              <a:ext uri="{FF2B5EF4-FFF2-40B4-BE49-F238E27FC236}">
                <a16:creationId xmlns:a16="http://schemas.microsoft.com/office/drawing/2014/main" id="{566D4E76-B566-4E1A-B426-051F28162CC5}"/>
              </a:ext>
            </a:extLst>
          </p:cNvPr>
          <p:cNvSpPr>
            <a:spLocks/>
          </p:cNvSpPr>
          <p:nvPr/>
        </p:nvSpPr>
        <p:spPr bwMode="auto">
          <a:xfrm>
            <a:off x="5064139" y="560305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4"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BB8C0D92-B963-47EF-B464-C4C5318B7BEF}"/>
              </a:ext>
            </a:extLst>
          </p:cNvPr>
          <p:cNvSpPr/>
          <p:nvPr/>
        </p:nvSpPr>
        <p:spPr bwMode="auto">
          <a:xfrm>
            <a:off x="5064139" y="6127933"/>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Was erwartet die Realschule von ihren Schülerinnen und</a:t>
            </a:r>
            <a:br>
              <a:rPr lang="de-DE" dirty="0"/>
            </a:br>
            <a:r>
              <a:rPr lang="de-DE" dirty="0"/>
              <a:t>Schülern, was dürfen Sie von der Realschule erwarten?</a:t>
            </a:r>
            <a:endParaRPr dirty="0"/>
          </a:p>
        </p:txBody>
      </p:sp>
      <p:sp>
        <p:nvSpPr>
          <p:cNvPr id="5" name="Foliennummernplatzhalter 2"/>
          <p:cNvSpPr>
            <a:spLocks noGrp="1"/>
          </p:cNvSpPr>
          <p:nvPr>
            <p:ph type="sldNum" sz="quarter" idx="10"/>
          </p:nvPr>
        </p:nvSpPr>
        <p:spPr bwMode="auto">
          <a:xfrm>
            <a:off x="8020963" y="6579779"/>
            <a:ext cx="666180" cy="187211"/>
          </a:xfrm>
        </p:spPr>
        <p:txBody>
          <a:bodyPr/>
          <a:lstStyle/>
          <a:p>
            <a:pPr>
              <a:defRPr/>
            </a:pPr>
            <a:fld id="{8C64713B-5F6B-B14E-A375-FB73041371F3}" type="slidenum">
              <a:rPr lang="de-DE"/>
              <a:t>42</a:t>
            </a:fld>
            <a:endParaRPr lang="de-DE" dirty="0"/>
          </a:p>
        </p:txBody>
      </p:sp>
      <p:sp>
        <p:nvSpPr>
          <p:cNvPr id="6" name="Textplatzhalter 3"/>
          <p:cNvSpPr>
            <a:spLocks/>
          </p:cNvSpPr>
          <p:nvPr/>
        </p:nvSpPr>
        <p:spPr bwMode="auto">
          <a:xfrm>
            <a:off x="395288" y="1484784"/>
            <a:ext cx="8389937" cy="460804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7" name="Textfeld 6"/>
          <p:cNvSpPr>
            <a:spLocks/>
          </p:cNvSpPr>
          <p:nvPr/>
        </p:nvSpPr>
        <p:spPr bwMode="auto">
          <a:xfrm>
            <a:off x="297206" y="997830"/>
            <a:ext cx="8389937" cy="3989810"/>
          </a:xfrm>
          <a:prstGeom prst="rect">
            <a:avLst/>
          </a:prstGeom>
          <a:noFill/>
          <a:ln w="9525">
            <a:noFill/>
          </a:ln>
        </p:spPr>
        <p:txBody>
          <a:bodyPr wrap="square">
            <a:spAutoFit/>
          </a:bodyPr>
          <a:lstStyle/>
          <a:p>
            <a:pPr>
              <a:spcAft>
                <a:spcPts val="800"/>
              </a:spcAft>
              <a:defRPr/>
            </a:pPr>
            <a:r>
              <a:rPr lang="de-DE" sz="1600" dirty="0">
                <a:solidFill>
                  <a:srgbClr val="000000"/>
                </a:solidFill>
                <a:latin typeface="+mj-lt"/>
                <a:ea typeface="Arial"/>
              </a:rPr>
              <a:t>Zu einer grundlegenden Ausbildung gehören an der RS Grundkenntnisse in den dort vermittelten Fächern und ebenso die Rücksichtnahme auf individuelle Vorwissensstände, Lernbedingungen und -fähigkeiten. </a:t>
            </a:r>
            <a:endParaRPr lang="de-DE" sz="1600" dirty="0">
              <a:latin typeface="+mj-lt"/>
              <a:ea typeface="Calibri"/>
            </a:endParaRPr>
          </a:p>
          <a:p>
            <a:pPr>
              <a:defRPr/>
            </a:pPr>
            <a:r>
              <a:rPr lang="de-DE" sz="1600" dirty="0">
                <a:solidFill>
                  <a:srgbClr val="000000"/>
                </a:solidFill>
                <a:latin typeface="+mj-lt"/>
                <a:ea typeface="Arial"/>
              </a:rPr>
              <a:t>Dennoch ist die häusliche Vor- und Nachbereitung des Unterrichtsstoffes, s</a:t>
            </a:r>
            <a:r>
              <a:rPr lang="de-DE" sz="1600" dirty="0">
                <a:solidFill>
                  <a:srgbClr val="000000"/>
                </a:solidFill>
                <a:latin typeface="+mj-lt"/>
                <a:ea typeface="Calibri"/>
                <a:cs typeface="Times New Roman"/>
              </a:rPr>
              <a:t>owie </a:t>
            </a:r>
            <a:r>
              <a:rPr lang="de-DE" sz="1600" dirty="0">
                <a:solidFill>
                  <a:srgbClr val="000000"/>
                </a:solidFill>
                <a:latin typeface="+mj-lt"/>
                <a:ea typeface="Arial"/>
              </a:rPr>
              <a:t>ein Interesse an den Lerninhalten eine wesentliche Voraussetzung für den Lernerfolg an der Realschule. Aber auch hierbei werden die Schülerinnen und Schüler vielfach, z.B. durch fachliche Angebote im Bereich „Lernen </a:t>
            </a:r>
            <a:r>
              <a:rPr lang="de-DE" sz="1600" dirty="0" err="1">
                <a:solidFill>
                  <a:srgbClr val="000000"/>
                </a:solidFill>
                <a:latin typeface="+mj-lt"/>
                <a:ea typeface="Arial"/>
              </a:rPr>
              <a:t>lernen</a:t>
            </a:r>
            <a:r>
              <a:rPr lang="de-DE" sz="1600" dirty="0">
                <a:solidFill>
                  <a:srgbClr val="000000"/>
                </a:solidFill>
                <a:latin typeface="+mj-lt"/>
                <a:ea typeface="Arial"/>
              </a:rPr>
              <a:t>“, unterstützt. </a:t>
            </a:r>
          </a:p>
          <a:p>
            <a:pPr>
              <a:defRPr/>
            </a:pPr>
            <a:endParaRPr lang="de-DE" sz="1600" dirty="0">
              <a:latin typeface="+mj-lt"/>
              <a:ea typeface="Calibri"/>
            </a:endParaRPr>
          </a:p>
          <a:p>
            <a:pPr>
              <a:lnSpc>
                <a:spcPct val="107000"/>
              </a:lnSpc>
              <a:spcAft>
                <a:spcPts val="800"/>
              </a:spcAft>
              <a:defRPr/>
            </a:pPr>
            <a:r>
              <a:rPr lang="de-DE" sz="1600" dirty="0">
                <a:solidFill>
                  <a:srgbClr val="000000"/>
                </a:solidFill>
                <a:latin typeface="+mj-lt"/>
                <a:ea typeface="Arial"/>
              </a:rPr>
              <a:t>Das Fachlehrerprinzip ist ein wesentlicher Unterschied zum bisher bekannten Klassenlehrerprinzip und ist für manche Schülerinnen und Schüler herausfordernd, aber auch spannend und vielseitig, denn die unterschiedlichen Lehrerpersönlichkeiten bieten eben auch eine Vielzahl an Impulsen und Methoden. Selbstverständlich gibt es auch eine Klassenlehrkraft, die für die Belange der Klasse zur Verfügung steht. An vielen Realschulen gibt es zudem den Klassenrat oder </a:t>
            </a:r>
            <a:r>
              <a:rPr lang="de-DE" sz="1600" dirty="0" err="1">
                <a:solidFill>
                  <a:srgbClr val="000000"/>
                </a:solidFill>
                <a:latin typeface="+mj-lt"/>
                <a:ea typeface="Arial"/>
              </a:rPr>
              <a:t>ZfU</a:t>
            </a:r>
            <a:r>
              <a:rPr lang="de-DE" sz="1600" dirty="0">
                <a:solidFill>
                  <a:srgbClr val="000000"/>
                </a:solidFill>
                <a:latin typeface="+mj-lt"/>
                <a:ea typeface="Arial"/>
              </a:rPr>
              <a:t>-Stunden (Zeit für Uns – Stunden), um Anliegen der Schülerinnen und Schüler zu besprechen. </a:t>
            </a:r>
            <a:endParaRPr lang="de-DE" sz="1600" dirty="0">
              <a:latin typeface="+mj-lt"/>
              <a:ea typeface="Calibri"/>
            </a:endParaRPr>
          </a:p>
        </p:txBody>
      </p:sp>
      <p:sp>
        <p:nvSpPr>
          <p:cNvPr id="8" name="Textfeld 3">
            <a:hlinkClick r:id="rId3" action="ppaction://hlinksldjump"/>
          </p:cNvPr>
          <p:cNvSpPr>
            <a:spLocks/>
          </p:cNvSpPr>
          <p:nvPr/>
        </p:nvSpPr>
        <p:spPr bwMode="auto">
          <a:xfrm>
            <a:off x="539552" y="4976863"/>
            <a:ext cx="4454754" cy="562640"/>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002060"/>
                </a:solidFill>
              </a:rPr>
              <a:t>&gt; Weitere Infos zu den Erwartungen</a:t>
            </a:r>
            <a:endParaRPr dirty="0"/>
          </a:p>
        </p:txBody>
      </p:sp>
      <p:pic>
        <p:nvPicPr>
          <p:cNvPr id="11" name="Grafik 10" descr="Ein Bild, das Objekt, Uhr, Laptop, Licht enthält.&#10;&#10;Automatisch generierte Beschreibung"/>
          <p:cNvPicPr>
            <a:picLocks noChangeAspect="1"/>
          </p:cNvPicPr>
          <p:nvPr/>
        </p:nvPicPr>
        <p:blipFill>
          <a:blip r:embed="rId4"/>
          <a:stretch/>
        </p:blipFill>
        <p:spPr bwMode="auto">
          <a:xfrm>
            <a:off x="5232816" y="4855520"/>
            <a:ext cx="3149054" cy="1418033"/>
          </a:xfrm>
          <a:prstGeom prst="rect">
            <a:avLst/>
          </a:prstGeom>
        </p:spPr>
      </p:pic>
      <p:sp>
        <p:nvSpPr>
          <p:cNvPr id="12" name="Textfeld 9">
            <a:hlinkClick r:id="rId5" action="ppaction://hlinksldjump"/>
            <a:extLst>
              <a:ext uri="{FF2B5EF4-FFF2-40B4-BE49-F238E27FC236}">
                <a16:creationId xmlns:a16="http://schemas.microsoft.com/office/drawing/2014/main" id="{8E6A25EB-3F48-4E22-96E7-1B0CA180BAF0}"/>
              </a:ext>
            </a:extLst>
          </p:cNvPr>
          <p:cNvSpPr>
            <a:spLocks/>
          </p:cNvSpPr>
          <p:nvPr/>
        </p:nvSpPr>
        <p:spPr bwMode="auto">
          <a:xfrm>
            <a:off x="539552" y="5490838"/>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5" action="ppaction://hlinksldjump" tooltip="ppaction://hlinksldjumpslide36"/>
              </a:rPr>
              <a:t>&gt; zurück zu Fragen zur Realschule</a:t>
            </a:r>
            <a:endParaRPr lang="de-DE" b="1" dirty="0">
              <a:solidFill>
                <a:srgbClr val="0070C0"/>
              </a:solidFill>
            </a:endParaRPr>
          </a:p>
        </p:txBody>
      </p:sp>
      <p:sp>
        <p:nvSpPr>
          <p:cNvPr id="13" name="Rechteck 7">
            <a:extLst>
              <a:ext uri="{FF2B5EF4-FFF2-40B4-BE49-F238E27FC236}">
                <a16:creationId xmlns:a16="http://schemas.microsoft.com/office/drawing/2014/main" id="{38599589-DB87-49EE-B3D8-A05C0AC8EA1F}"/>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Was erwartet die Realschule von ihren Schülerinnen und Schülern, was dürfen Sie von der Realschule erwarten?</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43</a:t>
            </a:fld>
            <a:endParaRPr lang="de-DE"/>
          </a:p>
        </p:txBody>
      </p:sp>
      <p:sp>
        <p:nvSpPr>
          <p:cNvPr id="6" name="Textplatzhalter 3"/>
          <p:cNvSpPr>
            <a:spLocks/>
          </p:cNvSpPr>
          <p:nvPr/>
        </p:nvSpPr>
        <p:spPr bwMode="auto">
          <a:xfrm>
            <a:off x="395288" y="1484784"/>
            <a:ext cx="8389937" cy="4217539"/>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7" name="Textfeld 6"/>
          <p:cNvSpPr>
            <a:spLocks/>
          </p:cNvSpPr>
          <p:nvPr/>
        </p:nvSpPr>
        <p:spPr bwMode="auto">
          <a:xfrm>
            <a:off x="297204" y="997830"/>
            <a:ext cx="8739292" cy="4489049"/>
          </a:xfrm>
          <a:prstGeom prst="rect">
            <a:avLst/>
          </a:prstGeom>
          <a:noFill/>
          <a:ln w="9525">
            <a:noFill/>
          </a:ln>
        </p:spPr>
        <p:txBody>
          <a:bodyPr wrap="square">
            <a:spAutoFit/>
          </a:bodyPr>
          <a:lstStyle/>
          <a:p>
            <a:pPr>
              <a:lnSpc>
                <a:spcPct val="107000"/>
              </a:lnSpc>
              <a:spcAft>
                <a:spcPts val="800"/>
              </a:spcAft>
              <a:defRPr/>
            </a:pPr>
            <a:r>
              <a:rPr lang="de-DE" sz="1400" dirty="0">
                <a:solidFill>
                  <a:srgbClr val="000000"/>
                </a:solidFill>
                <a:latin typeface="+mj-lt"/>
                <a:ea typeface="Arial"/>
              </a:rPr>
              <a:t>In den höheren Jahrgangsstufen wird neben der unterrichtlichen Verzahnung von Theorie und Praxis auf eine Berufsorientierung großen Wert gelegt (verpflichtende Praktika, Besuch/Organisation von Berufsmessen, Vorstellung von Berufsbildern, Berufsberater in der Schule etc.). Dies zeigt sich auch in der Ausdifferenzierung der </a:t>
            </a:r>
            <a:r>
              <a:rPr lang="de-DE" sz="1400" b="1" dirty="0">
                <a:solidFill>
                  <a:srgbClr val="000000"/>
                </a:solidFill>
                <a:latin typeface="+mj-lt"/>
                <a:ea typeface="Arial"/>
                <a:hlinkClick r:id="rId3" action="ppaction://hlinksldjump"/>
              </a:rPr>
              <a:t>Wahlpflichtfächergruppen</a:t>
            </a:r>
            <a:r>
              <a:rPr lang="de-DE" sz="1400" dirty="0">
                <a:solidFill>
                  <a:srgbClr val="000000"/>
                </a:solidFill>
                <a:latin typeface="+mj-lt"/>
                <a:ea typeface="Arial"/>
              </a:rPr>
              <a:t> ab der 7. Jahrgangsstufe, bei der die Schülerinnen und Schüler nach ihren individuellen Interessen oder vielleicht schon vorhandenen Ausbildungswünschen den weiteren schulischen Weg mitbestimmen können. </a:t>
            </a:r>
            <a:endParaRPr lang="de-DE" sz="1400" dirty="0">
              <a:latin typeface="+mj-lt"/>
              <a:ea typeface="Calibri"/>
            </a:endParaRPr>
          </a:p>
          <a:p>
            <a:pPr>
              <a:lnSpc>
                <a:spcPct val="107000"/>
              </a:lnSpc>
              <a:spcAft>
                <a:spcPts val="800"/>
              </a:spcAft>
              <a:defRPr/>
            </a:pPr>
            <a:r>
              <a:rPr lang="de-DE" sz="1400" dirty="0">
                <a:solidFill>
                  <a:srgbClr val="000000"/>
                </a:solidFill>
                <a:latin typeface="+mj-lt"/>
                <a:ea typeface="Arial"/>
              </a:rPr>
              <a:t>Trotzdem sollen auch diejenigen Schülerinnen und Schüler optimal gefördert werden, die eine weitere schulische </a:t>
            </a:r>
            <a:r>
              <a:rPr lang="de-DE" sz="1400" b="1" dirty="0">
                <a:solidFill>
                  <a:srgbClr val="000000"/>
                </a:solidFill>
                <a:latin typeface="+mj-lt"/>
                <a:ea typeface="Arial"/>
              </a:rPr>
              <a:t>Ausbildung an der FOS oder dem Gymnasium anstreben</a:t>
            </a:r>
            <a:r>
              <a:rPr lang="de-DE" sz="1400" dirty="0">
                <a:solidFill>
                  <a:srgbClr val="000000"/>
                </a:solidFill>
                <a:latin typeface="+mj-lt"/>
                <a:ea typeface="Arial"/>
              </a:rPr>
              <a:t>. Aus diesem Grund wird auch abstraktes Denken und zunehmend selbstständiges Arbeiten gefördert und gefordert. </a:t>
            </a:r>
            <a:endParaRPr lang="de-DE" sz="1400" dirty="0">
              <a:latin typeface="+mj-lt"/>
              <a:ea typeface="Calibri"/>
            </a:endParaRPr>
          </a:p>
          <a:p>
            <a:pPr>
              <a:lnSpc>
                <a:spcPct val="107000"/>
              </a:lnSpc>
              <a:spcAft>
                <a:spcPts val="800"/>
              </a:spcAft>
              <a:defRPr/>
            </a:pPr>
            <a:r>
              <a:rPr lang="de-DE" sz="1400" dirty="0">
                <a:solidFill>
                  <a:srgbClr val="000000"/>
                </a:solidFill>
                <a:latin typeface="+mj-lt"/>
                <a:ea typeface="Arial"/>
              </a:rPr>
              <a:t>Eine Besonderheit der Realschule ist die </a:t>
            </a:r>
            <a:r>
              <a:rPr lang="de-DE" sz="1400" b="1" dirty="0">
                <a:solidFill>
                  <a:srgbClr val="000000"/>
                </a:solidFill>
                <a:latin typeface="+mj-lt"/>
                <a:ea typeface="Arial"/>
              </a:rPr>
              <a:t>starke Orientierung auf Informations- und Kommunikations-techniken</a:t>
            </a:r>
            <a:r>
              <a:rPr lang="de-DE" sz="1400" dirty="0">
                <a:solidFill>
                  <a:srgbClr val="000000"/>
                </a:solidFill>
                <a:latin typeface="+mj-lt"/>
                <a:ea typeface="Arial"/>
              </a:rPr>
              <a:t> mit Praxisbezug. Im Fach Informationstechnologie ordnen, erweitern und vertiefen die Schülerinnen und Schüler ihre Kenntnisse und Fertigkeiten im Gebrauch des Computers als Werkzeug mit vielfältigsten Einsatzmöglichkeiten: Das reicht von grundlegenden Kenntnissen in Text- und Datenverarbeitung, über technisches Zeichnen und einfaches Programmieren bis hin zu IT-Projekten.</a:t>
            </a:r>
            <a:endParaRPr lang="de-DE" sz="1400" dirty="0">
              <a:latin typeface="+mj-lt"/>
              <a:ea typeface="Calibri"/>
            </a:endParaRPr>
          </a:p>
          <a:p>
            <a:pPr>
              <a:defRPr/>
            </a:pPr>
            <a:r>
              <a:rPr lang="de-DE" sz="1400" dirty="0">
                <a:solidFill>
                  <a:srgbClr val="000000"/>
                </a:solidFill>
                <a:latin typeface="+mj-lt"/>
                <a:ea typeface="Arial"/>
              </a:rPr>
              <a:t>Begleitend dazu gibt es Berufspraktika, Projektschulaufgaben, Berufsinformationsangebote, Wahlangebote und Arbeitsgemeinschaften, Schülerfahrten und -</a:t>
            </a:r>
            <a:r>
              <a:rPr lang="de-DE" sz="1400" dirty="0" err="1">
                <a:solidFill>
                  <a:srgbClr val="000000"/>
                </a:solidFill>
                <a:latin typeface="+mj-lt"/>
                <a:ea typeface="Arial"/>
              </a:rPr>
              <a:t>austausch</a:t>
            </a:r>
            <a:r>
              <a:rPr lang="de-DE" sz="1400" dirty="0">
                <a:solidFill>
                  <a:srgbClr val="000000"/>
                </a:solidFill>
                <a:latin typeface="+mj-lt"/>
                <a:ea typeface="Arial"/>
              </a:rPr>
              <a:t>, schulische, psychologische, soziale Beratung, offene und zum Teil gebundene Ganztagsbetreuung sowie eine Vielzahl anderer regionaler Angebote, über welche die Schulen an ihren Informationsabenden und Tagen der offenen Tür gern Auskunft geben.</a:t>
            </a:r>
            <a:endParaRPr lang="de-DE" sz="1400" dirty="0">
              <a:latin typeface="+mj-lt"/>
              <a:ea typeface="Calibri"/>
              <a:cs typeface="Times New Roman"/>
            </a:endParaRPr>
          </a:p>
        </p:txBody>
      </p:sp>
      <p:pic>
        <p:nvPicPr>
          <p:cNvPr id="8" name="Grafik 8" descr="Ein Bild, das Objekt, Uhr, Laptop, Licht enthält.&#10;&#10;Automatisch generierte Beschreibung"/>
          <p:cNvPicPr>
            <a:picLocks noChangeAspect="1"/>
          </p:cNvPicPr>
          <p:nvPr/>
        </p:nvPicPr>
        <p:blipFill>
          <a:blip r:embed="rId4"/>
          <a:stretch/>
        </p:blipFill>
        <p:spPr bwMode="auto">
          <a:xfrm>
            <a:off x="6153126" y="5431714"/>
            <a:ext cx="2593810" cy="1168004"/>
          </a:xfrm>
          <a:prstGeom prst="rect">
            <a:avLst/>
          </a:prstGeom>
        </p:spPr>
      </p:pic>
      <p:sp>
        <p:nvSpPr>
          <p:cNvPr id="11" name="Textfeld 9">
            <a:hlinkClick r:id="rId5" action="ppaction://hlinksldjump"/>
            <a:extLst>
              <a:ext uri="{FF2B5EF4-FFF2-40B4-BE49-F238E27FC236}">
                <a16:creationId xmlns:a16="http://schemas.microsoft.com/office/drawing/2014/main" id="{C8E24AAD-F0B1-4BB9-8CC3-BDC77FE74ABA}"/>
              </a:ext>
            </a:extLst>
          </p:cNvPr>
          <p:cNvSpPr>
            <a:spLocks/>
          </p:cNvSpPr>
          <p:nvPr/>
        </p:nvSpPr>
        <p:spPr bwMode="auto">
          <a:xfrm>
            <a:off x="569156" y="5646384"/>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5"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96A49BFF-EFB2-41E1-8181-E5DFACFAB6AD}"/>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Zweige und Ausbildungsrichtungen an der Realschule</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44</a:t>
            </a:fld>
            <a:endParaRPr lang="de-DE"/>
          </a:p>
        </p:txBody>
      </p:sp>
      <p:pic>
        <p:nvPicPr>
          <p:cNvPr id="6" name="Grafik 4"/>
          <p:cNvPicPr>
            <a:picLocks noChangeAspect="1"/>
          </p:cNvPicPr>
          <p:nvPr/>
        </p:nvPicPr>
        <p:blipFill>
          <a:blip r:embed="rId2"/>
          <a:stretch/>
        </p:blipFill>
        <p:spPr bwMode="auto">
          <a:xfrm>
            <a:off x="7956375" y="4881663"/>
            <a:ext cx="1037624" cy="1342077"/>
          </a:xfrm>
          <a:prstGeom prst="rect">
            <a:avLst/>
          </a:prstGeom>
        </p:spPr>
      </p:pic>
      <p:pic>
        <p:nvPicPr>
          <p:cNvPr id="7" name="Grafik 5">
            <a:hlinkClick r:id="rId3" action="ppaction://hlinksldjump"/>
          </p:cNvPr>
          <p:cNvPicPr>
            <a:picLocks noChangeAspect="1"/>
          </p:cNvPicPr>
          <p:nvPr/>
        </p:nvPicPr>
        <p:blipFill>
          <a:blip r:embed="rId4"/>
          <a:stretch/>
        </p:blipFill>
        <p:spPr bwMode="auto">
          <a:xfrm>
            <a:off x="423014" y="1196752"/>
            <a:ext cx="8389937" cy="3726934"/>
          </a:xfrm>
          <a:prstGeom prst="rect">
            <a:avLst/>
          </a:prstGeom>
        </p:spPr>
      </p:pic>
      <p:sp>
        <p:nvSpPr>
          <p:cNvPr id="8" name="Textfeld 6">
            <a:hlinkClick r:id="rId3" action="ppaction://hlinksldjump"/>
          </p:cNvPr>
          <p:cNvSpPr>
            <a:spLocks/>
          </p:cNvSpPr>
          <p:nvPr/>
        </p:nvSpPr>
        <p:spPr bwMode="auto">
          <a:xfrm>
            <a:off x="377428" y="4987265"/>
            <a:ext cx="6454560"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002060"/>
                </a:solidFill>
              </a:rPr>
              <a:t>&gt; Zusätzliche Erläuterungen zu den Ausbildungsrichtungen</a:t>
            </a:r>
            <a:endParaRPr dirty="0"/>
          </a:p>
        </p:txBody>
      </p:sp>
      <p:sp>
        <p:nvSpPr>
          <p:cNvPr id="11" name="Textfeld 9">
            <a:hlinkClick r:id="rId5" action="ppaction://hlinksldjump"/>
            <a:extLst>
              <a:ext uri="{FF2B5EF4-FFF2-40B4-BE49-F238E27FC236}">
                <a16:creationId xmlns:a16="http://schemas.microsoft.com/office/drawing/2014/main" id="{7FFC1F6B-9A3B-4A1C-B2CC-A0F979D768AD}"/>
              </a:ext>
            </a:extLst>
          </p:cNvPr>
          <p:cNvSpPr>
            <a:spLocks/>
          </p:cNvSpPr>
          <p:nvPr/>
        </p:nvSpPr>
        <p:spPr bwMode="auto">
          <a:xfrm>
            <a:off x="539552" y="5490838"/>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5"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41EA61FA-1B29-42A8-BC0D-BF4B40B83FA2}"/>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Zweige und Ausbildungsrichtungen</a:t>
            </a:r>
            <a:br>
              <a:rPr lang="de-DE"/>
            </a:br>
            <a:r>
              <a:rPr lang="de-DE"/>
              <a:t>an der Realschule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45</a:t>
            </a:fld>
            <a:endParaRPr lang="de-DE"/>
          </a:p>
        </p:txBody>
      </p:sp>
      <p:pic>
        <p:nvPicPr>
          <p:cNvPr id="6" name="Grafik 4"/>
          <p:cNvPicPr>
            <a:picLocks noChangeAspect="1"/>
          </p:cNvPicPr>
          <p:nvPr/>
        </p:nvPicPr>
        <p:blipFill>
          <a:blip r:embed="rId2"/>
          <a:stretch/>
        </p:blipFill>
        <p:spPr bwMode="auto">
          <a:xfrm>
            <a:off x="7922324" y="4927325"/>
            <a:ext cx="1037624" cy="1342077"/>
          </a:xfrm>
          <a:prstGeom prst="rect">
            <a:avLst/>
          </a:prstGeom>
        </p:spPr>
      </p:pic>
      <p:sp>
        <p:nvSpPr>
          <p:cNvPr id="7" name="Textfeld 6"/>
          <p:cNvSpPr>
            <a:spLocks/>
          </p:cNvSpPr>
          <p:nvPr/>
        </p:nvSpPr>
        <p:spPr bwMode="auto">
          <a:xfrm>
            <a:off x="71499" y="1106108"/>
            <a:ext cx="9001001" cy="4647426"/>
          </a:xfrm>
          <a:prstGeom prst="rect">
            <a:avLst/>
          </a:prstGeom>
          <a:noFill/>
          <a:ln w="9525">
            <a:noFill/>
          </a:ln>
        </p:spPr>
        <p:txBody>
          <a:bodyPr wrap="square">
            <a:spAutoFit/>
          </a:bodyPr>
          <a:lstStyle/>
          <a:p>
            <a:pPr>
              <a:spcAft>
                <a:spcPts val="800"/>
              </a:spcAft>
              <a:defRPr/>
            </a:pPr>
            <a:r>
              <a:rPr lang="de-DE" sz="1600" dirty="0">
                <a:solidFill>
                  <a:srgbClr val="000000"/>
                </a:solidFill>
                <a:ea typeface="Arial"/>
              </a:rPr>
              <a:t>In der 5. und 6. Jahrgangsstufe steht die grundlegende Bildung </a:t>
            </a:r>
            <a:br>
              <a:rPr lang="de-DE" sz="1600" dirty="0">
                <a:solidFill>
                  <a:srgbClr val="000000"/>
                </a:solidFill>
                <a:ea typeface="Arial"/>
              </a:rPr>
            </a:br>
            <a:r>
              <a:rPr lang="de-DE" sz="1600" dirty="0">
                <a:solidFill>
                  <a:srgbClr val="000000"/>
                </a:solidFill>
                <a:ea typeface="Arial"/>
              </a:rPr>
              <a:t>(mit der ersten Fremdsprache Englisch) im Vordergrund.  </a:t>
            </a:r>
            <a:endParaRPr lang="de-DE" sz="1600" dirty="0">
              <a:ea typeface="Calibri"/>
            </a:endParaRPr>
          </a:p>
          <a:p>
            <a:pPr>
              <a:spcAft>
                <a:spcPts val="800"/>
              </a:spcAft>
              <a:defRPr/>
            </a:pPr>
            <a:r>
              <a:rPr lang="de-DE" sz="1600" dirty="0">
                <a:solidFill>
                  <a:srgbClr val="000000"/>
                </a:solidFill>
                <a:ea typeface="Arial"/>
              </a:rPr>
              <a:t>Ab der 7. Jahrgangsstufe wird mit den verschiedenen Wahlpflicht-</a:t>
            </a:r>
            <a:br>
              <a:rPr lang="de-DE" sz="1600" dirty="0">
                <a:solidFill>
                  <a:srgbClr val="000000"/>
                </a:solidFill>
                <a:ea typeface="Arial"/>
              </a:rPr>
            </a:br>
            <a:r>
              <a:rPr lang="de-DE" sz="1600" dirty="0">
                <a:solidFill>
                  <a:srgbClr val="000000"/>
                </a:solidFill>
                <a:ea typeface="Arial"/>
              </a:rPr>
              <a:t>fächergruppen je nach Interesse oder späterem Bildungsweg </a:t>
            </a:r>
            <a:br>
              <a:rPr lang="de-DE" sz="1600" dirty="0">
                <a:solidFill>
                  <a:srgbClr val="000000"/>
                </a:solidFill>
                <a:ea typeface="Arial"/>
              </a:rPr>
            </a:br>
            <a:r>
              <a:rPr lang="de-DE" sz="1600" dirty="0">
                <a:solidFill>
                  <a:srgbClr val="000000"/>
                </a:solidFill>
                <a:ea typeface="Arial"/>
              </a:rPr>
              <a:t>ausdifferenziert:</a:t>
            </a:r>
            <a:endParaRPr lang="de-DE" sz="1600" dirty="0">
              <a:ea typeface="Calibri"/>
            </a:endParaRPr>
          </a:p>
          <a:p>
            <a:pPr>
              <a:spcAft>
                <a:spcPts val="800"/>
              </a:spcAft>
              <a:defRPr/>
            </a:pPr>
            <a:r>
              <a:rPr lang="de-DE" sz="1600" dirty="0">
                <a:solidFill>
                  <a:srgbClr val="000000"/>
                </a:solidFill>
                <a:ea typeface="Arial"/>
              </a:rPr>
              <a:t>- Schülerinnen und Schüler mit einem verstärkten Interesse an </a:t>
            </a:r>
            <a:br>
              <a:rPr lang="de-DE" sz="1600" dirty="0">
                <a:solidFill>
                  <a:srgbClr val="000000"/>
                </a:solidFill>
                <a:ea typeface="Arial"/>
              </a:rPr>
            </a:br>
            <a:r>
              <a:rPr lang="de-DE" sz="1600" dirty="0">
                <a:solidFill>
                  <a:srgbClr val="000000"/>
                </a:solidFill>
                <a:ea typeface="Arial"/>
              </a:rPr>
              <a:t>  mathematisch-naturwissenschaftlichen Fachinhalten steht die </a:t>
            </a:r>
            <a:r>
              <a:rPr lang="de-DE" sz="1600" b="1" dirty="0">
                <a:solidFill>
                  <a:srgbClr val="000000"/>
                </a:solidFill>
                <a:ea typeface="Arial"/>
              </a:rPr>
              <a:t>Wahlpflichtfächergruppe I</a:t>
            </a:r>
            <a:r>
              <a:rPr lang="de-DE" sz="1600" dirty="0">
                <a:solidFill>
                  <a:srgbClr val="000000"/>
                </a:solidFill>
                <a:ea typeface="Arial"/>
              </a:rPr>
              <a:t> offen.</a:t>
            </a:r>
            <a:endParaRPr lang="de-DE" sz="1600" dirty="0">
              <a:ea typeface="Calibri"/>
            </a:endParaRPr>
          </a:p>
          <a:p>
            <a:pPr>
              <a:spcAft>
                <a:spcPts val="800"/>
              </a:spcAft>
              <a:defRPr/>
            </a:pPr>
            <a:r>
              <a:rPr lang="de-DE" sz="1600" dirty="0">
                <a:solidFill>
                  <a:srgbClr val="000000"/>
                </a:solidFill>
                <a:ea typeface="Arial"/>
              </a:rPr>
              <a:t>- Die </a:t>
            </a:r>
            <a:r>
              <a:rPr lang="de-DE" sz="1600" b="1" dirty="0">
                <a:solidFill>
                  <a:srgbClr val="000000"/>
                </a:solidFill>
                <a:ea typeface="Arial"/>
              </a:rPr>
              <a:t>Wahlpflichtfächergruppe II </a:t>
            </a:r>
            <a:r>
              <a:rPr lang="de-DE" sz="1600" dirty="0">
                <a:solidFill>
                  <a:srgbClr val="000000"/>
                </a:solidFill>
                <a:ea typeface="Arial"/>
              </a:rPr>
              <a:t>fokussiert sich auf wirtschaftswissenschaftliche Inhalte.</a:t>
            </a:r>
            <a:endParaRPr lang="de-DE" sz="1600" dirty="0">
              <a:ea typeface="Calibri"/>
            </a:endParaRPr>
          </a:p>
          <a:p>
            <a:pPr>
              <a:spcAft>
                <a:spcPts val="800"/>
              </a:spcAft>
              <a:defRPr/>
            </a:pPr>
            <a:r>
              <a:rPr lang="de-DE" sz="1600" dirty="0">
                <a:solidFill>
                  <a:srgbClr val="000000"/>
                </a:solidFill>
                <a:ea typeface="Arial"/>
              </a:rPr>
              <a:t>- Sprachlich interessierte Schülerinnen und Schüler finden in der </a:t>
            </a:r>
            <a:r>
              <a:rPr lang="de-DE" sz="1600" b="1" dirty="0">
                <a:solidFill>
                  <a:srgbClr val="000000"/>
                </a:solidFill>
                <a:ea typeface="Arial"/>
              </a:rPr>
              <a:t>Wahlpflichtfächergruppe </a:t>
            </a:r>
            <a:r>
              <a:rPr lang="de-DE" sz="1600" b="1" dirty="0" err="1">
                <a:solidFill>
                  <a:srgbClr val="000000"/>
                </a:solidFill>
                <a:ea typeface="Arial"/>
              </a:rPr>
              <a:t>IIIa</a:t>
            </a:r>
            <a:r>
              <a:rPr lang="de-DE" sz="1600" b="1" dirty="0">
                <a:solidFill>
                  <a:srgbClr val="000000"/>
                </a:solidFill>
                <a:ea typeface="Arial"/>
              </a:rPr>
              <a:t> </a:t>
            </a:r>
            <a:br>
              <a:rPr lang="de-DE" sz="1600" b="1" dirty="0">
                <a:solidFill>
                  <a:srgbClr val="000000"/>
                </a:solidFill>
                <a:ea typeface="Arial"/>
              </a:rPr>
            </a:br>
            <a:r>
              <a:rPr lang="de-DE" sz="1600" b="1" dirty="0">
                <a:solidFill>
                  <a:srgbClr val="000000"/>
                </a:solidFill>
                <a:ea typeface="Arial"/>
              </a:rPr>
              <a:t>  </a:t>
            </a:r>
            <a:r>
              <a:rPr lang="de-DE" sz="1600" dirty="0">
                <a:solidFill>
                  <a:srgbClr val="000000"/>
                </a:solidFill>
                <a:ea typeface="Arial"/>
              </a:rPr>
              <a:t>ein gutes Angebot, das mit einer zweiten Fremdsprache eine solide Basis für eine spätere </a:t>
            </a:r>
            <a:br>
              <a:rPr lang="de-DE" sz="1600" dirty="0">
                <a:solidFill>
                  <a:srgbClr val="000000"/>
                </a:solidFill>
                <a:ea typeface="Arial"/>
              </a:rPr>
            </a:br>
            <a:r>
              <a:rPr lang="de-DE" sz="1600" dirty="0">
                <a:solidFill>
                  <a:srgbClr val="000000"/>
                </a:solidFill>
                <a:ea typeface="Arial"/>
              </a:rPr>
              <a:t>  (Fach-) Hochschulreife bildet.</a:t>
            </a:r>
            <a:endParaRPr dirty="0"/>
          </a:p>
          <a:p>
            <a:pPr>
              <a:spcAft>
                <a:spcPts val="800"/>
              </a:spcAft>
              <a:defRPr/>
            </a:pPr>
            <a:r>
              <a:rPr lang="de-DE" sz="1600" dirty="0">
                <a:solidFill>
                  <a:srgbClr val="000000"/>
                </a:solidFill>
                <a:ea typeface="Arial"/>
              </a:rPr>
              <a:t>- Die </a:t>
            </a:r>
            <a:r>
              <a:rPr lang="de-DE" sz="1600" b="1" dirty="0" err="1">
                <a:solidFill>
                  <a:srgbClr val="000000"/>
                </a:solidFill>
                <a:ea typeface="Arial"/>
              </a:rPr>
              <a:t>Wahlpflichtfächerguppe</a:t>
            </a:r>
            <a:r>
              <a:rPr lang="de-DE" sz="1600" b="1" dirty="0">
                <a:solidFill>
                  <a:srgbClr val="000000"/>
                </a:solidFill>
                <a:ea typeface="Arial"/>
              </a:rPr>
              <a:t> </a:t>
            </a:r>
            <a:r>
              <a:rPr lang="de-DE" sz="1600" b="1" dirty="0" err="1">
                <a:solidFill>
                  <a:srgbClr val="000000"/>
                </a:solidFill>
                <a:ea typeface="Arial"/>
              </a:rPr>
              <a:t>IIIb</a:t>
            </a:r>
            <a:r>
              <a:rPr lang="de-DE" sz="1600" b="1" dirty="0">
                <a:solidFill>
                  <a:srgbClr val="000000"/>
                </a:solidFill>
                <a:ea typeface="Arial"/>
              </a:rPr>
              <a:t> </a:t>
            </a:r>
            <a:r>
              <a:rPr lang="de-DE" sz="1600" dirty="0">
                <a:solidFill>
                  <a:srgbClr val="000000"/>
                </a:solidFill>
                <a:ea typeface="Arial"/>
              </a:rPr>
              <a:t>untergliedert sich je nach dem regionalen Angebot in einen  </a:t>
            </a:r>
            <a:br>
              <a:rPr lang="de-DE" sz="1600" dirty="0">
                <a:solidFill>
                  <a:srgbClr val="000000"/>
                </a:solidFill>
                <a:ea typeface="Arial"/>
              </a:rPr>
            </a:br>
            <a:r>
              <a:rPr lang="de-DE" sz="1600" dirty="0">
                <a:solidFill>
                  <a:srgbClr val="000000"/>
                </a:solidFill>
                <a:ea typeface="Arial"/>
              </a:rPr>
              <a:t>  </a:t>
            </a:r>
            <a:r>
              <a:rPr lang="de-DE" sz="1600" b="1" i="1" dirty="0">
                <a:solidFill>
                  <a:srgbClr val="000000"/>
                </a:solidFill>
                <a:ea typeface="Arial"/>
              </a:rPr>
              <a:t>musisch-ästhetischen Zweig</a:t>
            </a:r>
            <a:r>
              <a:rPr lang="de-DE" sz="1600" dirty="0">
                <a:solidFill>
                  <a:srgbClr val="000000"/>
                </a:solidFill>
                <a:ea typeface="Arial"/>
              </a:rPr>
              <a:t>, einen </a:t>
            </a:r>
            <a:r>
              <a:rPr lang="de-DE" sz="1600" b="1" i="1" dirty="0">
                <a:solidFill>
                  <a:srgbClr val="000000"/>
                </a:solidFill>
                <a:ea typeface="Arial"/>
              </a:rPr>
              <a:t>handwerklich-technisch-gestalterischen Zweig</a:t>
            </a:r>
            <a:r>
              <a:rPr lang="de-DE" sz="1600" dirty="0">
                <a:solidFill>
                  <a:srgbClr val="000000"/>
                </a:solidFill>
                <a:ea typeface="Arial"/>
              </a:rPr>
              <a:t> und in </a:t>
            </a:r>
            <a:br>
              <a:rPr lang="de-DE" sz="1600" dirty="0">
                <a:solidFill>
                  <a:srgbClr val="000000"/>
                </a:solidFill>
                <a:ea typeface="Arial"/>
              </a:rPr>
            </a:br>
            <a:r>
              <a:rPr lang="de-DE" sz="1600" dirty="0">
                <a:solidFill>
                  <a:srgbClr val="000000"/>
                </a:solidFill>
                <a:ea typeface="Arial"/>
              </a:rPr>
              <a:t>  einen Zweig mit den Profilfächern </a:t>
            </a:r>
            <a:r>
              <a:rPr lang="de-DE" sz="1600" b="1" i="1" dirty="0">
                <a:solidFill>
                  <a:srgbClr val="000000"/>
                </a:solidFill>
                <a:ea typeface="Arial"/>
              </a:rPr>
              <a:t>Ernährung und Gesundheit sowie Sozialwesen</a:t>
            </a:r>
            <a:r>
              <a:rPr lang="de-DE" sz="1600" dirty="0">
                <a:solidFill>
                  <a:srgbClr val="000000"/>
                </a:solidFill>
                <a:ea typeface="Arial"/>
              </a:rPr>
              <a:t>.  </a:t>
            </a:r>
            <a:endParaRPr lang="de-DE" sz="1600" dirty="0">
              <a:ea typeface="Calibri"/>
            </a:endParaRPr>
          </a:p>
          <a:p>
            <a:pPr>
              <a:spcAft>
                <a:spcPts val="800"/>
              </a:spcAft>
              <a:defRPr/>
            </a:pPr>
            <a:r>
              <a:rPr lang="de-DE" sz="1600" dirty="0">
                <a:solidFill>
                  <a:srgbClr val="000000"/>
                </a:solidFill>
                <a:ea typeface="Arial"/>
              </a:rPr>
              <a:t>Dies zeigt die breite Palette an fachlichen Angeboten, welche die Realschule </a:t>
            </a:r>
            <a:br>
              <a:rPr lang="de-DE" sz="1600" dirty="0">
                <a:solidFill>
                  <a:srgbClr val="000000"/>
                </a:solidFill>
                <a:ea typeface="Arial"/>
              </a:rPr>
            </a:br>
            <a:r>
              <a:rPr lang="de-DE" sz="1600" dirty="0">
                <a:solidFill>
                  <a:srgbClr val="000000"/>
                </a:solidFill>
                <a:ea typeface="Arial"/>
              </a:rPr>
              <a:t>Ihren Schülerinnen und Schülern bietet. </a:t>
            </a:r>
            <a:endParaRPr dirty="0"/>
          </a:p>
        </p:txBody>
      </p:sp>
      <mc:AlternateContent xmlns:mc="http://schemas.openxmlformats.org/markup-compatibility/2006">
        <mc:Choice xmlns:pslz="http://schemas.microsoft.com/office/powerpoint/2016/slidezoom" xmlns="" Requires="pslz">
          <p:graphicFrame>
            <p:nvGraphicFramePr>
              <p:cNvPr id="3" name="Folienzoom 2">
                <a:extLst>
                  <a:ext uri="{FF2B5EF4-FFF2-40B4-BE49-F238E27FC236}">
                    <a16:creationId xmlns:a16="http://schemas.microsoft.com/office/drawing/2014/main" id="{537D9C78-9299-4F88-A4EF-2A271F19B92D}"/>
                  </a:ext>
                </a:extLst>
              </p:cNvPr>
              <p:cNvGraphicFramePr>
                <a:graphicFrameLocks noChangeAspect="1"/>
              </p:cNvGraphicFramePr>
              <p:nvPr>
                <p:extLst>
                  <p:ext uri="{D42A27DB-BD31-4B8C-83A1-F6EECF244321}">
                    <p14:modId xmlns:p14="http://schemas.microsoft.com/office/powerpoint/2010/main" val="1629262796"/>
                  </p:ext>
                </p:extLst>
              </p:nvPr>
            </p:nvGraphicFramePr>
            <p:xfrm>
              <a:off x="6267688" y="959572"/>
              <a:ext cx="2286000" cy="1714500"/>
            </p:xfrm>
            <a:graphic>
              <a:graphicData uri="http://schemas.microsoft.com/office/powerpoint/2016/slidezoom">
                <pslz:sldZm>
                  <pslz:sldZmObj sldId="298" cId="0">
                    <pslz:zmPr id="{F6ACC7FF-CB45-4E99-B439-FEF017B8B4D0}"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3" name="Folienzoom 2">
                <a:hlinkClick r:id="rId4" action="ppaction://hlinksldjump"/>
                <a:extLst>
                  <a:ext uri="{FF2B5EF4-FFF2-40B4-BE49-F238E27FC236}">
                    <a16:creationId xmlns:a16="http://schemas.microsoft.com/office/drawing/2014/main" id="{537D9C78-9299-4F88-A4EF-2A271F19B92D}"/>
                  </a:ext>
                </a:extLst>
              </p:cNvPr>
              <p:cNvPicPr>
                <a:picLocks noGrp="1" noRot="1" noChangeAspect="1" noMove="1" noResize="1" noEditPoints="1" noAdjustHandles="1" noChangeArrowheads="1" noChangeShapeType="1"/>
              </p:cNvPicPr>
              <p:nvPr/>
            </p:nvPicPr>
            <p:blipFill>
              <a:blip r:embed="rId5"/>
              <a:stretch>
                <a:fillRect/>
              </a:stretch>
            </p:blipFill>
            <p:spPr>
              <a:xfrm>
                <a:off x="6267688" y="959572"/>
                <a:ext cx="2286000" cy="1714500"/>
              </a:xfrm>
              <a:prstGeom prst="rect">
                <a:avLst/>
              </a:prstGeom>
              <a:ln w="3175">
                <a:solidFill>
                  <a:prstClr val="ltGray"/>
                </a:solidFill>
              </a:ln>
            </p:spPr>
          </p:pic>
        </mc:Fallback>
      </mc:AlternateContent>
      <p:sp>
        <p:nvSpPr>
          <p:cNvPr id="10" name="Textfeld 9">
            <a:hlinkClick r:id="rId6" action="ppaction://hlinksldjump"/>
            <a:extLst>
              <a:ext uri="{FF2B5EF4-FFF2-40B4-BE49-F238E27FC236}">
                <a16:creationId xmlns:a16="http://schemas.microsoft.com/office/drawing/2014/main" id="{E2CDE2FB-0762-4A46-AE51-D9FADA9BF383}"/>
              </a:ext>
            </a:extLst>
          </p:cNvPr>
          <p:cNvSpPr>
            <a:spLocks/>
          </p:cNvSpPr>
          <p:nvPr/>
        </p:nvSpPr>
        <p:spPr bwMode="auto">
          <a:xfrm>
            <a:off x="191663" y="582680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6" action="ppaction://hlinksldjump" tooltip="ppaction://hlinksldjumpslide36"/>
              </a:rPr>
              <a:t>&gt; zurück zu Fragen zur Realschule</a:t>
            </a:r>
            <a:endParaRPr lang="de-DE" b="1" dirty="0">
              <a:solidFill>
                <a:srgbClr val="0070C0"/>
              </a:solidFill>
            </a:endParaRPr>
          </a:p>
        </p:txBody>
      </p:sp>
      <p:sp>
        <p:nvSpPr>
          <p:cNvPr id="11" name="Rechteck 7">
            <a:extLst>
              <a:ext uri="{FF2B5EF4-FFF2-40B4-BE49-F238E27FC236}">
                <a16:creationId xmlns:a16="http://schemas.microsoft.com/office/drawing/2014/main" id="{3D007381-63A1-4F94-A6A3-83C04C5157CC}"/>
              </a:ext>
            </a:extLst>
          </p:cNvPr>
          <p:cNvSpPr/>
          <p:nvPr/>
        </p:nvSpPr>
        <p:spPr bwMode="auto">
          <a:xfrm>
            <a:off x="4196801" y="5870082"/>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Anschlussmöglichkeiten nach der Realschule </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46</a:t>
            </a:fld>
            <a:endParaRPr lang="de-DE"/>
          </a:p>
        </p:txBody>
      </p:sp>
      <p:pic>
        <p:nvPicPr>
          <p:cNvPr id="6" name="Grafik 4"/>
          <p:cNvPicPr>
            <a:picLocks noChangeAspect="1"/>
          </p:cNvPicPr>
          <p:nvPr/>
        </p:nvPicPr>
        <p:blipFill>
          <a:blip r:embed="rId2"/>
          <a:stretch/>
        </p:blipFill>
        <p:spPr bwMode="auto">
          <a:xfrm>
            <a:off x="7914670" y="5078432"/>
            <a:ext cx="1037624" cy="1342077"/>
          </a:xfrm>
          <a:prstGeom prst="rect">
            <a:avLst/>
          </a:prstGeom>
        </p:spPr>
      </p:pic>
      <p:sp>
        <p:nvSpPr>
          <p:cNvPr id="7" name="Textfeld 6"/>
          <p:cNvSpPr>
            <a:spLocks/>
          </p:cNvSpPr>
          <p:nvPr/>
        </p:nvSpPr>
        <p:spPr bwMode="auto">
          <a:xfrm>
            <a:off x="377428" y="1052736"/>
            <a:ext cx="8598712" cy="4256743"/>
          </a:xfrm>
          <a:prstGeom prst="rect">
            <a:avLst/>
          </a:prstGeom>
          <a:noFill/>
          <a:ln w="9525">
            <a:noFill/>
          </a:ln>
        </p:spPr>
        <p:txBody>
          <a:bodyPr wrap="square">
            <a:spAutoFit/>
          </a:bodyPr>
          <a:lstStyle/>
          <a:p>
            <a:pPr>
              <a:lnSpc>
                <a:spcPct val="107000"/>
              </a:lnSpc>
              <a:spcAft>
                <a:spcPts val="800"/>
              </a:spcAft>
              <a:defRPr/>
            </a:pPr>
            <a:r>
              <a:rPr lang="de-DE" sz="1600" dirty="0">
                <a:solidFill>
                  <a:srgbClr val="000000"/>
                </a:solidFill>
                <a:latin typeface="+mj-lt"/>
                <a:ea typeface="Times New Roman"/>
              </a:rPr>
              <a:t>Die vielfältigen Möglichkeiten zu wechseln können Sie hier nachlesen: </a:t>
            </a:r>
            <a:r>
              <a:rPr lang="de-DE" sz="1600" b="1" u="sng" dirty="0">
                <a:solidFill>
                  <a:srgbClr val="0563C1"/>
                </a:solidFill>
                <a:latin typeface="+mj-lt"/>
                <a:ea typeface="Times New Roman"/>
                <a:hlinkClick r:id="rId3" tooltip="https://www.km.bayern.de/eltern/schularten/uebertritt-schulartwechsel.html"/>
              </a:rPr>
              <a:t>https://www.km.bayern.de/eltern/schularten/uebertritt-schulartwechsel.html</a:t>
            </a:r>
            <a:endParaRPr lang="de-DE" sz="900" dirty="0">
              <a:latin typeface="+mj-lt"/>
              <a:ea typeface="Calibri"/>
            </a:endParaRPr>
          </a:p>
          <a:p>
            <a:pPr marL="285750" lvl="0" indent="-285750">
              <a:lnSpc>
                <a:spcPct val="107000"/>
              </a:lnSpc>
              <a:buFontTx/>
              <a:buChar char="-"/>
              <a:defRPr/>
            </a:pPr>
            <a:r>
              <a:rPr lang="de-DE" dirty="0">
                <a:solidFill>
                  <a:srgbClr val="002060"/>
                </a:solidFill>
                <a:ea typeface="Calibri"/>
                <a:cs typeface="Times New Roman"/>
              </a:rPr>
              <a:t>Bei Bestehen der 10. Jahrgangsstufe haben alle Schülerinnen und Schüler den</a:t>
            </a:r>
            <a:br>
              <a:rPr lang="de-DE" dirty="0">
                <a:solidFill>
                  <a:srgbClr val="002060"/>
                </a:solidFill>
                <a:ea typeface="Calibri"/>
                <a:cs typeface="Times New Roman"/>
              </a:rPr>
            </a:br>
            <a:r>
              <a:rPr lang="de-DE" dirty="0">
                <a:solidFill>
                  <a:srgbClr val="002060"/>
                </a:solidFill>
                <a:ea typeface="Calibri"/>
                <a:cs typeface="Times New Roman"/>
              </a:rPr>
              <a:t>Mittleren Schulabschluss erreicht, egal an welcher Schule sie diesen erreicht </a:t>
            </a:r>
            <a:br>
              <a:rPr lang="de-DE" dirty="0">
                <a:solidFill>
                  <a:srgbClr val="002060"/>
                </a:solidFill>
                <a:ea typeface="Calibri"/>
                <a:cs typeface="Times New Roman"/>
              </a:rPr>
            </a:br>
            <a:r>
              <a:rPr lang="de-DE" dirty="0">
                <a:solidFill>
                  <a:srgbClr val="002060"/>
                </a:solidFill>
                <a:ea typeface="Calibri"/>
                <a:cs typeface="Times New Roman"/>
              </a:rPr>
              <a:t>haben (z.B. Mittelschule, Realschule oder Gymnasium)</a:t>
            </a:r>
            <a:br>
              <a:rPr lang="de-DE" dirty="0">
                <a:solidFill>
                  <a:srgbClr val="002060"/>
                </a:solidFill>
                <a:ea typeface="Calibri"/>
                <a:cs typeface="Times New Roman"/>
              </a:rPr>
            </a:br>
            <a:endParaRPr lang="de-DE" dirty="0">
              <a:solidFill>
                <a:srgbClr val="002060"/>
              </a:solidFill>
              <a:ea typeface="Calibri"/>
              <a:cs typeface="Times New Roman"/>
            </a:endParaRPr>
          </a:p>
          <a:p>
            <a:pPr marL="285750" lvl="0" indent="-285750">
              <a:lnSpc>
                <a:spcPct val="107000"/>
              </a:lnSpc>
              <a:buFontTx/>
              <a:buChar char="-"/>
              <a:defRPr/>
            </a:pPr>
            <a:r>
              <a:rPr lang="de-DE" dirty="0">
                <a:solidFill>
                  <a:srgbClr val="002060"/>
                </a:solidFill>
                <a:ea typeface="Calibri"/>
                <a:cs typeface="Times New Roman"/>
              </a:rPr>
              <a:t>Für Schülerinnen und Schüler der 10. Jahrgangsstufe der Realschule wird neben der Berufsausbildung häufig auch ein Wechsel in die 11. Jahrgangsstufe der FOS (Fachoberschule) angestrebt.</a:t>
            </a:r>
            <a:br>
              <a:rPr lang="de-DE" dirty="0">
                <a:solidFill>
                  <a:srgbClr val="002060"/>
                </a:solidFill>
                <a:ea typeface="Calibri"/>
                <a:cs typeface="Times New Roman"/>
              </a:rPr>
            </a:br>
            <a:endParaRPr lang="de-DE" dirty="0"/>
          </a:p>
          <a:p>
            <a:pPr marL="285750" lvl="0" indent="-285750">
              <a:lnSpc>
                <a:spcPct val="107000"/>
              </a:lnSpc>
              <a:buFontTx/>
              <a:buChar char="-"/>
              <a:defRPr/>
            </a:pPr>
            <a:r>
              <a:rPr lang="de-DE" dirty="0">
                <a:solidFill>
                  <a:srgbClr val="002060"/>
                </a:solidFill>
                <a:ea typeface="Calibri"/>
                <a:cs typeface="Times New Roman"/>
              </a:rPr>
              <a:t>An der FOS kann ebenso wie an der BOS die Fachgebundene Hochschulreife (nach </a:t>
            </a:r>
            <a:r>
              <a:rPr lang="de-DE" dirty="0" err="1">
                <a:solidFill>
                  <a:srgbClr val="002060"/>
                </a:solidFill>
                <a:ea typeface="Calibri"/>
                <a:cs typeface="Times New Roman"/>
              </a:rPr>
              <a:t>Jgst</a:t>
            </a:r>
            <a:r>
              <a:rPr lang="de-DE" dirty="0">
                <a:solidFill>
                  <a:srgbClr val="002060"/>
                </a:solidFill>
                <a:ea typeface="Calibri"/>
                <a:cs typeface="Times New Roman"/>
              </a:rPr>
              <a:t>. 12), die Fachhochschulreife (nach Jgst.13) oder die </a:t>
            </a:r>
            <a:br>
              <a:rPr lang="de-DE" dirty="0">
                <a:solidFill>
                  <a:srgbClr val="002060"/>
                </a:solidFill>
                <a:ea typeface="Calibri"/>
                <a:cs typeface="Times New Roman"/>
              </a:rPr>
            </a:br>
            <a:r>
              <a:rPr lang="de-DE" dirty="0">
                <a:solidFill>
                  <a:schemeClr val="accent6">
                    <a:lumMod val="10000"/>
                  </a:schemeClr>
                </a:solidFill>
                <a:highlight>
                  <a:srgbClr val="FFFF00"/>
                </a:highlight>
                <a:ea typeface="Calibri"/>
                <a:cs typeface="Times New Roman"/>
              </a:rPr>
              <a:t>Allgemeine Hochschulreife</a:t>
            </a:r>
            <a:r>
              <a:rPr lang="de-DE" dirty="0">
                <a:solidFill>
                  <a:srgbClr val="002060"/>
                </a:solidFill>
                <a:ea typeface="Calibri"/>
                <a:cs typeface="Times New Roman"/>
              </a:rPr>
              <a:t> (nach </a:t>
            </a:r>
            <a:r>
              <a:rPr lang="de-DE" dirty="0" err="1">
                <a:solidFill>
                  <a:srgbClr val="002060"/>
                </a:solidFill>
                <a:ea typeface="Calibri"/>
                <a:cs typeface="Times New Roman"/>
              </a:rPr>
              <a:t>Jgst</a:t>
            </a:r>
            <a:r>
              <a:rPr lang="de-DE" dirty="0">
                <a:solidFill>
                  <a:srgbClr val="002060"/>
                </a:solidFill>
                <a:ea typeface="Calibri"/>
                <a:cs typeface="Times New Roman"/>
              </a:rPr>
              <a:t>. 13 mit Nachweis der zweiten Fremdsprache) erworben werden.</a:t>
            </a:r>
            <a:endParaRPr dirty="0"/>
          </a:p>
        </p:txBody>
      </p:sp>
      <p:pic>
        <p:nvPicPr>
          <p:cNvPr id="10" name="Grafik 8" descr="Ein Bild, das Screenshot enthält.&#10;&#10;Automatisch generierte Beschreibung">
            <a:hlinkClick r:id="rId4" action="ppaction://hlinksldjump"/>
            <a:extLst>
              <a:ext uri="{FF2B5EF4-FFF2-40B4-BE49-F238E27FC236}">
                <a16:creationId xmlns:a16="http://schemas.microsoft.com/office/drawing/2014/main" id="{2D077240-AD7C-4D18-8617-BA65162E4D15}"/>
              </a:ext>
            </a:extLst>
          </p:cNvPr>
          <p:cNvPicPr>
            <a:picLocks noChangeAspect="1"/>
          </p:cNvPicPr>
          <p:nvPr/>
        </p:nvPicPr>
        <p:blipFill>
          <a:blip r:embed="rId5"/>
          <a:stretch/>
        </p:blipFill>
        <p:spPr bwMode="auto">
          <a:xfrm>
            <a:off x="5098456" y="5139065"/>
            <a:ext cx="2361765" cy="1281444"/>
          </a:xfrm>
          <a:prstGeom prst="rect">
            <a:avLst/>
          </a:prstGeom>
        </p:spPr>
      </p:pic>
      <p:sp>
        <p:nvSpPr>
          <p:cNvPr id="11" name="Textfeld 9">
            <a:hlinkClick r:id="rId6" action="ppaction://hlinksldjump"/>
            <a:extLst>
              <a:ext uri="{FF2B5EF4-FFF2-40B4-BE49-F238E27FC236}">
                <a16:creationId xmlns:a16="http://schemas.microsoft.com/office/drawing/2014/main" id="{AA238B0D-38F9-4510-ABB6-1C88AB22B3A5}"/>
              </a:ext>
            </a:extLst>
          </p:cNvPr>
          <p:cNvSpPr>
            <a:spLocks/>
          </p:cNvSpPr>
          <p:nvPr/>
        </p:nvSpPr>
        <p:spPr bwMode="auto">
          <a:xfrm>
            <a:off x="539552" y="5490838"/>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6"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7F196126-C4D6-4B5E-B04D-6F5008C929D6}"/>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Ansprechpartner für den Übertritt</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47</a:t>
            </a:fld>
            <a:endParaRPr lang="de-DE"/>
          </a:p>
        </p:txBody>
      </p:sp>
      <p:sp>
        <p:nvSpPr>
          <p:cNvPr id="11" name="Textfeld 9">
            <a:hlinkClick r:id="rId2" action="ppaction://hlinksldjump"/>
            <a:extLst>
              <a:ext uri="{FF2B5EF4-FFF2-40B4-BE49-F238E27FC236}">
                <a16:creationId xmlns:a16="http://schemas.microsoft.com/office/drawing/2014/main" id="{AA238B0D-38F9-4510-ABB6-1C88AB22B3A5}"/>
              </a:ext>
            </a:extLst>
          </p:cNvPr>
          <p:cNvSpPr>
            <a:spLocks/>
          </p:cNvSpPr>
          <p:nvPr/>
        </p:nvSpPr>
        <p:spPr bwMode="auto">
          <a:xfrm>
            <a:off x="4499992" y="595417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b="1" u="sng" dirty="0">
                <a:solidFill>
                  <a:srgbClr val="0070C0"/>
                </a:solidFill>
                <a:hlinkClick r:id="rId2" action="ppaction://hlinksldjump" tooltip="ppaction://hlinksldjumpslide36"/>
              </a:rPr>
              <a:t>&gt; zurück zu Fragen zur Realschule</a:t>
            </a:r>
            <a:endParaRPr lang="de-DE" b="1" dirty="0">
              <a:solidFill>
                <a:srgbClr val="0070C0"/>
              </a:solidFill>
            </a:endParaRPr>
          </a:p>
        </p:txBody>
      </p:sp>
      <p:sp>
        <p:nvSpPr>
          <p:cNvPr id="12" name="Rechteck 7">
            <a:extLst>
              <a:ext uri="{FF2B5EF4-FFF2-40B4-BE49-F238E27FC236}">
                <a16:creationId xmlns:a16="http://schemas.microsoft.com/office/drawing/2014/main" id="{7F196126-C4D6-4B5E-B04D-6F5008C929D6}"/>
              </a:ext>
            </a:extLst>
          </p:cNvPr>
          <p:cNvSpPr/>
          <p:nvPr/>
        </p:nvSpPr>
        <p:spPr bwMode="auto">
          <a:xfrm>
            <a:off x="539552" y="6015716"/>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3"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9" name="Textfeld 8">
            <a:extLst>
              <a:ext uri="{FF2B5EF4-FFF2-40B4-BE49-F238E27FC236}">
                <a16:creationId xmlns:a16="http://schemas.microsoft.com/office/drawing/2014/main" id="{403A51EF-2D25-457D-B6A0-872A45812ED2}"/>
              </a:ext>
            </a:extLst>
          </p:cNvPr>
          <p:cNvSpPr txBox="1"/>
          <p:nvPr/>
        </p:nvSpPr>
        <p:spPr>
          <a:xfrm>
            <a:off x="354940" y="773967"/>
            <a:ext cx="7849120" cy="5047536"/>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b="1" dirty="0">
                <a:solidFill>
                  <a:srgbClr val="000000"/>
                </a:solidFill>
                <a:latin typeface="+mj-lt"/>
              </a:rPr>
              <a:t>Klassenlehrkraft an der Grundschule</a:t>
            </a:r>
            <a:r>
              <a:rPr lang="de-DE" dirty="0">
                <a:solidFill>
                  <a:srgbClr val="000000"/>
                </a:solidFill>
                <a:latin typeface="+mj-lt"/>
              </a:rPr>
              <a:t> – Ihr erster Ansprechpartner</a:t>
            </a:r>
            <a:r>
              <a:rPr lang="de-DE" sz="800" dirty="0">
                <a:solidFill>
                  <a:srgbClr val="000000"/>
                </a:solidFill>
                <a:latin typeface="+mj-lt"/>
              </a:rPr>
              <a:t/>
            </a:r>
            <a:br>
              <a:rPr lang="de-DE" sz="800" dirty="0">
                <a:solidFill>
                  <a:srgbClr val="000000"/>
                </a:solidFill>
                <a:latin typeface="+mj-lt"/>
              </a:rPr>
            </a:br>
            <a:r>
              <a:rPr lang="de-DE" sz="800" dirty="0">
                <a:solidFill>
                  <a:srgbClr val="000000"/>
                </a:solidFill>
                <a:latin typeface="+mj-lt"/>
              </a:rPr>
              <a:t/>
            </a:r>
            <a:br>
              <a:rPr lang="de-DE" sz="800" dirty="0">
                <a:solidFill>
                  <a:srgbClr val="000000"/>
                </a:solidFill>
                <a:latin typeface="+mj-lt"/>
              </a:rPr>
            </a:br>
            <a:r>
              <a:rPr lang="de-DE" sz="1600" dirty="0">
                <a:solidFill>
                  <a:srgbClr val="000000"/>
                </a:solidFill>
                <a:latin typeface="+mj-lt"/>
              </a:rPr>
              <a:t>Die Klassenlehrkraft kennt ihr Kind am besten und</a:t>
            </a:r>
            <a:r>
              <a:rPr lang="de-DE" dirty="0">
                <a:solidFill>
                  <a:srgbClr val="000000"/>
                </a:solidFill>
                <a:latin typeface="+mj-lt"/>
              </a:rPr>
              <a:t> wird so immer Ihr</a:t>
            </a:r>
            <a:br>
              <a:rPr lang="de-DE" dirty="0">
                <a:solidFill>
                  <a:srgbClr val="000000"/>
                </a:solidFill>
                <a:latin typeface="+mj-lt"/>
              </a:rPr>
            </a:br>
            <a:r>
              <a:rPr lang="de-DE" dirty="0">
                <a:solidFill>
                  <a:srgbClr val="000000"/>
                </a:solidFill>
                <a:latin typeface="+mj-lt"/>
              </a:rPr>
              <a:t>erster Ansprechpartner in Fragen des Übertritts sein.</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die Realschulen</a:t>
            </a:r>
            <a:br>
              <a:rPr lang="de-DE" b="1" dirty="0">
                <a:solidFill>
                  <a:srgbClr val="000000"/>
                </a:solidFill>
                <a:latin typeface="+mj-lt"/>
              </a:rPr>
            </a:br>
            <a:r>
              <a:rPr lang="de-DE" sz="1600" dirty="0">
                <a:solidFill>
                  <a:srgbClr val="000000"/>
                </a:solidFill>
                <a:latin typeface="+mj-lt"/>
              </a:rPr>
              <a:t>für jede Realschule gibt es einen sogenannten Übertrittscoach,</a:t>
            </a:r>
            <a:r>
              <a:rPr lang="de-DE" b="1" dirty="0">
                <a:solidFill>
                  <a:srgbClr val="000000"/>
                </a:solidFill>
                <a:latin typeface="+mj-lt"/>
              </a:rPr>
              <a:t/>
            </a:r>
            <a:br>
              <a:rPr lang="de-DE" b="1" dirty="0">
                <a:solidFill>
                  <a:srgbClr val="000000"/>
                </a:solidFill>
                <a:latin typeface="+mj-lt"/>
              </a:rPr>
            </a:br>
            <a:r>
              <a:rPr lang="de-DE" sz="1600" dirty="0">
                <a:solidFill>
                  <a:srgbClr val="000000"/>
                </a:solidFill>
                <a:latin typeface="+mj-lt"/>
              </a:rPr>
              <a:t>diese beraten Sie speziell zu Fragen des Übertritts in die 5. Klasse</a:t>
            </a:r>
            <a:br>
              <a:rPr lang="de-DE" sz="1600" dirty="0">
                <a:solidFill>
                  <a:srgbClr val="000000"/>
                </a:solidFill>
                <a:latin typeface="+mj-lt"/>
              </a:rPr>
            </a:b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Die Staatliche Schulberatungsstelle Oberbayern-Ost</a:t>
            </a:r>
            <a:br>
              <a:rPr lang="de-DE" b="1" dirty="0">
                <a:solidFill>
                  <a:srgbClr val="000000"/>
                </a:solidFill>
                <a:latin typeface="+mj-lt"/>
              </a:rPr>
            </a:br>
            <a:r>
              <a:rPr lang="de-DE" sz="1600" dirty="0">
                <a:solidFill>
                  <a:srgbClr val="000000"/>
                </a:solidFill>
                <a:latin typeface="+mj-lt"/>
              </a:rPr>
              <a:t>Die Beratungslehrkräfte der jeweiligen Schularten geben Ihnen </a:t>
            </a:r>
            <a:br>
              <a:rPr lang="de-DE" sz="1600" dirty="0">
                <a:solidFill>
                  <a:srgbClr val="000000"/>
                </a:solidFill>
                <a:latin typeface="+mj-lt"/>
              </a:rPr>
            </a:br>
            <a:r>
              <a:rPr lang="de-DE" sz="1600" dirty="0">
                <a:solidFill>
                  <a:srgbClr val="000000"/>
                </a:solidFill>
                <a:latin typeface="+mj-lt"/>
              </a:rPr>
              <a:t>in schwierigen Übertrittsfragen gerne Auskunft. Über das Sekretariat</a:t>
            </a:r>
            <a:br>
              <a:rPr lang="de-DE" sz="1600" dirty="0">
                <a:solidFill>
                  <a:srgbClr val="000000"/>
                </a:solidFill>
                <a:latin typeface="+mj-lt"/>
              </a:rPr>
            </a:br>
            <a:r>
              <a:rPr lang="de-DE" sz="1600" dirty="0">
                <a:solidFill>
                  <a:srgbClr val="000000"/>
                </a:solidFill>
                <a:latin typeface="+mj-lt"/>
              </a:rPr>
              <a:t>werden Sie mit dem richtigen Ansprechpartner verbunden.</a:t>
            </a:r>
            <a:br>
              <a:rPr lang="de-DE" sz="1600" dirty="0">
                <a:solidFill>
                  <a:srgbClr val="000000"/>
                </a:solidFill>
                <a:latin typeface="+mj-lt"/>
              </a:rPr>
            </a:br>
            <a:r>
              <a:rPr lang="de-DE" sz="1600" b="1" dirty="0">
                <a:solidFill>
                  <a:srgbClr val="000000"/>
                </a:solidFill>
                <a:latin typeface="+mj-lt"/>
              </a:rPr>
              <a:t>Telefon: </a:t>
            </a:r>
            <a:r>
              <a:rPr lang="de-DE" sz="1600" dirty="0">
                <a:solidFill>
                  <a:srgbClr val="000000"/>
                </a:solidFill>
                <a:latin typeface="+mj-lt"/>
              </a:rPr>
              <a:t>089/ 9829 5510 </a:t>
            </a:r>
            <a:br>
              <a:rPr lang="de-DE" sz="1600" dirty="0">
                <a:solidFill>
                  <a:srgbClr val="000000"/>
                </a:solidFill>
                <a:latin typeface="+mj-lt"/>
              </a:rPr>
            </a:br>
            <a:r>
              <a:rPr lang="de-DE" sz="1600" b="1" dirty="0">
                <a:solidFill>
                  <a:srgbClr val="000000"/>
                </a:solidFill>
                <a:latin typeface="+mj-lt"/>
              </a:rPr>
              <a:t>E-Mail: </a:t>
            </a:r>
            <a:r>
              <a:rPr lang="de-DE" sz="1600" dirty="0">
                <a:solidFill>
                  <a:srgbClr val="000000"/>
                </a:solidFill>
                <a:latin typeface="+mj-lt"/>
              </a:rPr>
              <a:t>info@sbost.de</a:t>
            </a:r>
            <a:endParaRPr lang="de-DE" b="1" dirty="0">
              <a:solidFill>
                <a:srgbClr val="000000"/>
              </a:solidFill>
              <a:latin typeface="+mj-lt"/>
            </a:endParaRPr>
          </a:p>
        </p:txBody>
      </p:sp>
    </p:spTree>
    <p:extLst>
      <p:ext uri="{BB962C8B-B14F-4D97-AF65-F5344CB8AC3E}">
        <p14:creationId xmlns:p14="http://schemas.microsoft.com/office/powerpoint/2010/main" val="207220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4"/>
          <p:cNvSpPr>
            <a:spLocks noGrp="1"/>
          </p:cNvSpPr>
          <p:nvPr>
            <p:ph type="title"/>
          </p:nvPr>
        </p:nvSpPr>
        <p:spPr bwMode="auto"/>
        <p:txBody>
          <a:bodyPr/>
          <a:lstStyle/>
          <a:p>
            <a:pPr>
              <a:defRPr/>
            </a:pPr>
            <a:r>
              <a:rPr lang="de-DE"/>
              <a:t>Fragen zum Gymnasium - Übersicht</a:t>
            </a:r>
            <a:endParaRPr/>
          </a:p>
        </p:txBody>
      </p:sp>
      <p:sp>
        <p:nvSpPr>
          <p:cNvPr id="5"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48</a:t>
            </a:fld>
            <a:endParaRPr lang="de-DE" sz="1100" b="1" i="0" u="none" strike="noStrike" cap="none" spc="0">
              <a:ln>
                <a:noFill/>
              </a:ln>
              <a:solidFill>
                <a:srgbClr val="13A87C"/>
              </a:solidFill>
              <a:latin typeface="Arial"/>
              <a:ea typeface="+mn-ea"/>
              <a:cs typeface="Arial"/>
            </a:endParaRPr>
          </a:p>
        </p:txBody>
      </p:sp>
      <p:sp>
        <p:nvSpPr>
          <p:cNvPr id="6" name="Rechteck 1">
            <a:hlinkClick r:id="rId3" action="ppaction://hlinksldjump"/>
          </p:cNvPr>
          <p:cNvSpPr/>
          <p:nvPr/>
        </p:nvSpPr>
        <p:spPr bwMode="auto">
          <a:xfrm>
            <a:off x="428503" y="1040557"/>
            <a:ext cx="8461479" cy="8122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r>
              <a:rPr lang="de-DE" b="1" dirty="0">
                <a:solidFill>
                  <a:srgbClr val="7F7F7F"/>
                </a:solidFill>
              </a:rPr>
              <a:t>Welche </a:t>
            </a:r>
            <a:r>
              <a:rPr lang="de-DE" b="1" u="sng" dirty="0">
                <a:solidFill>
                  <a:srgbClr val="7F7F7F"/>
                </a:solidFill>
              </a:rPr>
              <a:t>Ziele</a:t>
            </a:r>
            <a:r>
              <a:rPr lang="de-DE" b="1" dirty="0">
                <a:solidFill>
                  <a:srgbClr val="7F7F7F"/>
                </a:solidFill>
              </a:rPr>
              <a:t> werden am Gymnasium verfolgt?</a:t>
            </a:r>
            <a:endParaRPr dirty="0">
              <a:solidFill>
                <a:srgbClr val="7F7F7F"/>
              </a:solidFill>
            </a:endParaRPr>
          </a:p>
        </p:txBody>
      </p:sp>
      <p:sp>
        <p:nvSpPr>
          <p:cNvPr id="7" name="Rechteck 10">
            <a:hlinkClick r:id="rId4" action="ppaction://hlinksldjump"/>
          </p:cNvPr>
          <p:cNvSpPr/>
          <p:nvPr/>
        </p:nvSpPr>
        <p:spPr bwMode="auto">
          <a:xfrm>
            <a:off x="428503" y="1951998"/>
            <a:ext cx="8461478" cy="81221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endParaRPr lang="de-DE" b="1" dirty="0">
              <a:solidFill>
                <a:schemeClr val="bg1">
                  <a:lumMod val="50000"/>
                </a:schemeClr>
              </a:solidFill>
            </a:endParaRPr>
          </a:p>
          <a:p>
            <a:pPr lvl="0" algn="ctr">
              <a:defRPr/>
            </a:pPr>
            <a:r>
              <a:rPr lang="de-DE" b="1" dirty="0">
                <a:solidFill>
                  <a:srgbClr val="B22214"/>
                </a:solidFill>
              </a:rPr>
              <a:t>Wie </a:t>
            </a:r>
            <a:r>
              <a:rPr lang="de-DE" b="1" u="sng" dirty="0">
                <a:solidFill>
                  <a:srgbClr val="B22214"/>
                </a:solidFill>
              </a:rPr>
              <a:t>unterstützt</a:t>
            </a:r>
            <a:r>
              <a:rPr lang="de-DE" b="1" dirty="0">
                <a:solidFill>
                  <a:srgbClr val="B22214"/>
                </a:solidFill>
              </a:rPr>
              <a:t> das Gymnasium Schülerinnen und </a:t>
            </a:r>
          </a:p>
          <a:p>
            <a:pPr lvl="0" algn="ctr">
              <a:defRPr/>
            </a:pPr>
            <a:r>
              <a:rPr lang="de-DE" b="1" dirty="0">
                <a:solidFill>
                  <a:srgbClr val="B22214"/>
                </a:solidFill>
              </a:rPr>
              <a:t>Schüler der 5. Klasse?</a:t>
            </a:r>
            <a:endParaRPr lang="de-DE" dirty="0">
              <a:solidFill>
                <a:srgbClr val="B22214"/>
              </a:solidFill>
            </a:endParaRPr>
          </a:p>
          <a:p>
            <a:pPr lvl="0" algn="ctr">
              <a:defRPr/>
            </a:pPr>
            <a:endParaRPr dirty="0"/>
          </a:p>
        </p:txBody>
      </p:sp>
      <p:sp>
        <p:nvSpPr>
          <p:cNvPr id="8" name="Rechteck 11">
            <a:hlinkClick r:id="rId5" action="ppaction://hlinksldjump"/>
          </p:cNvPr>
          <p:cNvSpPr/>
          <p:nvPr/>
        </p:nvSpPr>
        <p:spPr bwMode="auto">
          <a:xfrm>
            <a:off x="428503" y="2863439"/>
            <a:ext cx="8461478"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2">
                    <a:lumMod val="50000"/>
                  </a:schemeClr>
                </a:solidFill>
                <a:latin typeface="Arial"/>
                <a:ea typeface="+mn-ea"/>
                <a:cs typeface="+mn-cs"/>
              </a:rPr>
              <a:t>Was </a:t>
            </a:r>
            <a:r>
              <a:rPr lang="de-DE" sz="2000" b="1" i="0" u="sng" strike="noStrike" cap="none" spc="0" dirty="0">
                <a:ln>
                  <a:noFill/>
                </a:ln>
                <a:solidFill>
                  <a:schemeClr val="bg2">
                    <a:lumMod val="50000"/>
                  </a:schemeClr>
                </a:solidFill>
                <a:latin typeface="Arial"/>
                <a:ea typeface="+mn-ea"/>
                <a:cs typeface="+mn-cs"/>
              </a:rPr>
              <a:t>erwartet</a:t>
            </a:r>
            <a:r>
              <a:rPr lang="de-DE" sz="2000" b="1" i="0" u="none" strike="noStrike" cap="none" spc="0" dirty="0">
                <a:ln>
                  <a:noFill/>
                </a:ln>
                <a:solidFill>
                  <a:schemeClr val="bg2">
                    <a:lumMod val="50000"/>
                  </a:schemeClr>
                </a:solidFill>
                <a:latin typeface="Arial"/>
                <a:ea typeface="+mn-ea"/>
                <a:cs typeface="+mn-cs"/>
              </a:rPr>
              <a:t> das </a:t>
            </a:r>
            <a:r>
              <a:rPr lang="de-DE" sz="2000" b="1" i="0" u="none" strike="noStrike" cap="none" spc="0" dirty="0">
                <a:ln>
                  <a:noFill/>
                </a:ln>
                <a:solidFill>
                  <a:srgbClr val="7F7F7F"/>
                </a:solidFill>
                <a:latin typeface="Arial"/>
                <a:ea typeface="+mn-ea"/>
                <a:cs typeface="+mn-cs"/>
              </a:rPr>
              <a:t>Gymnasium</a:t>
            </a:r>
            <a:r>
              <a:rPr lang="de-DE" sz="2000" b="1" i="0" u="none" strike="noStrike" cap="none" spc="0" dirty="0">
                <a:ln>
                  <a:noFill/>
                </a:ln>
                <a:solidFill>
                  <a:schemeClr val="bg2">
                    <a:lumMod val="50000"/>
                  </a:schemeClr>
                </a:solidFill>
                <a:latin typeface="Arial"/>
                <a:ea typeface="+mn-ea"/>
                <a:cs typeface="+mn-cs"/>
              </a:rPr>
              <a:t> von seinen Schülerinnen und  Schülern, was dürfen Sie vom Gymnasium erwarten? </a:t>
            </a:r>
            <a:endParaRPr dirty="0"/>
          </a:p>
        </p:txBody>
      </p:sp>
      <p:sp>
        <p:nvSpPr>
          <p:cNvPr id="9" name="Rechteck 12">
            <a:hlinkClick r:id="rId6" action="ppaction://hlinksldjump"/>
          </p:cNvPr>
          <p:cNvSpPr/>
          <p:nvPr/>
        </p:nvSpPr>
        <p:spPr bwMode="auto">
          <a:xfrm>
            <a:off x="428503" y="3847491"/>
            <a:ext cx="8461478" cy="9144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strike="noStrike" cap="none" spc="0" dirty="0">
                <a:ln>
                  <a:noFill/>
                </a:ln>
                <a:solidFill>
                  <a:schemeClr val="tx2">
                    <a:lumMod val="75000"/>
                  </a:schemeClr>
                </a:solidFill>
                <a:latin typeface="Arial"/>
                <a:ea typeface="+mn-ea"/>
                <a:cs typeface="+mn-cs"/>
              </a:rPr>
              <a:t>Welche </a:t>
            </a:r>
            <a:r>
              <a:rPr lang="de-DE" sz="2000" b="1" i="0" u="sng" strike="noStrike" cap="none" spc="0" dirty="0">
                <a:ln>
                  <a:noFill/>
                </a:ln>
                <a:solidFill>
                  <a:schemeClr val="tx2">
                    <a:lumMod val="75000"/>
                  </a:schemeClr>
                </a:solidFill>
                <a:latin typeface="Arial"/>
                <a:ea typeface="+mn-ea"/>
                <a:cs typeface="+mn-cs"/>
              </a:rPr>
              <a:t>Zweige und Ausbildungsrichtungen</a:t>
            </a:r>
            <a:r>
              <a:rPr lang="de-DE" sz="2000" b="1" i="0" strike="noStrike" cap="none" spc="0" dirty="0">
                <a:ln>
                  <a:noFill/>
                </a:ln>
                <a:solidFill>
                  <a:schemeClr val="tx2">
                    <a:lumMod val="75000"/>
                  </a:schemeClr>
                </a:solidFill>
                <a:latin typeface="Arial"/>
                <a:ea typeface="+mn-ea"/>
                <a:cs typeface="+mn-cs"/>
              </a:rPr>
              <a:t> </a:t>
            </a:r>
            <a:r>
              <a:rPr lang="de-DE" sz="2000" b="1" i="0" u="none" strike="noStrike" cap="none" spc="0" dirty="0">
                <a:ln>
                  <a:noFill/>
                </a:ln>
                <a:solidFill>
                  <a:schemeClr val="tx2">
                    <a:lumMod val="75000"/>
                  </a:schemeClr>
                </a:solidFill>
                <a:latin typeface="Arial"/>
                <a:ea typeface="+mn-ea"/>
                <a:cs typeface="+mn-cs"/>
              </a:rPr>
              <a:t>gibt es am</a:t>
            </a:r>
            <a:endParaRPr dirty="0"/>
          </a:p>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rgbClr val="B22214"/>
                </a:solidFill>
                <a:latin typeface="Arial"/>
                <a:ea typeface="+mn-ea"/>
                <a:cs typeface="+mn-cs"/>
              </a:rPr>
              <a:t>Gymnasium</a:t>
            </a:r>
            <a:r>
              <a:rPr lang="de-DE" sz="2000" b="1" i="0" u="none" strike="noStrike" cap="none" spc="0" dirty="0">
                <a:ln>
                  <a:noFill/>
                </a:ln>
                <a:solidFill>
                  <a:schemeClr val="tx2">
                    <a:lumMod val="75000"/>
                  </a:schemeClr>
                </a:solidFill>
                <a:latin typeface="Arial"/>
                <a:ea typeface="+mn-ea"/>
                <a:cs typeface="+mn-cs"/>
              </a:rPr>
              <a:t>? &gt; Grafik</a:t>
            </a:r>
            <a:endParaRPr dirty="0"/>
          </a:p>
        </p:txBody>
      </p:sp>
      <p:pic>
        <p:nvPicPr>
          <p:cNvPr id="10" name="Grafik 8" descr="Ein Bild, das Objekt, Uhr, Laptop, Licht enthält.&#10;&#10;Automatisch generierte Beschreibung"/>
          <p:cNvPicPr>
            <a:picLocks noChangeAspect="1"/>
          </p:cNvPicPr>
          <p:nvPr/>
        </p:nvPicPr>
        <p:blipFill>
          <a:blip r:embed="rId7"/>
          <a:stretch/>
        </p:blipFill>
        <p:spPr bwMode="auto">
          <a:xfrm>
            <a:off x="6004605" y="4820269"/>
            <a:ext cx="2446942" cy="1101869"/>
          </a:xfrm>
          <a:prstGeom prst="rect">
            <a:avLst/>
          </a:prstGeom>
        </p:spPr>
      </p:pic>
      <p:sp>
        <p:nvSpPr>
          <p:cNvPr id="11" name="Rechteck 15">
            <a:hlinkClick r:id="rId8" action="ppaction://hlinksldjump"/>
          </p:cNvPr>
          <p:cNvSpPr/>
          <p:nvPr/>
        </p:nvSpPr>
        <p:spPr bwMode="auto">
          <a:xfrm>
            <a:off x="428503" y="4831544"/>
            <a:ext cx="4960164" cy="685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2">
                    <a:lumMod val="50000"/>
                  </a:schemeClr>
                </a:solidFill>
                <a:latin typeface="Arial"/>
                <a:ea typeface="+mn-ea"/>
                <a:cs typeface="+mn-cs"/>
              </a:rPr>
              <a:t>Erklärung der Ausbildungsrichtungen</a:t>
            </a:r>
            <a:endParaRPr dirty="0"/>
          </a:p>
        </p:txBody>
      </p:sp>
      <p:sp>
        <p:nvSpPr>
          <p:cNvPr id="12" name="Rechteck 9">
            <a:hlinkClick r:id="rId9" action="ppaction://hlinksldjump"/>
          </p:cNvPr>
          <p:cNvSpPr/>
          <p:nvPr/>
        </p:nvSpPr>
        <p:spPr bwMode="auto">
          <a:xfrm>
            <a:off x="428503" y="5614447"/>
            <a:ext cx="4960164" cy="81221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accent2">
                    <a:lumMod val="75000"/>
                  </a:schemeClr>
                </a:solidFill>
                <a:latin typeface="Arial"/>
                <a:ea typeface="+mn-ea"/>
                <a:cs typeface="+mn-cs"/>
              </a:rPr>
              <a:t>Wichtige </a:t>
            </a:r>
            <a:r>
              <a:rPr lang="de-DE" sz="2000" b="1" i="0" u="sng" strike="noStrike" cap="none" spc="0" dirty="0">
                <a:ln>
                  <a:noFill/>
                </a:ln>
                <a:solidFill>
                  <a:schemeClr val="accent2">
                    <a:lumMod val="75000"/>
                  </a:schemeClr>
                </a:solidFill>
                <a:latin typeface="Arial"/>
                <a:ea typeface="+mn-ea"/>
                <a:cs typeface="+mn-cs"/>
              </a:rPr>
              <a:t>Ansprechpartner</a:t>
            </a:r>
            <a:r>
              <a:rPr lang="de-DE" sz="2000" b="1" i="0" u="none" strike="noStrike" cap="none" spc="0" dirty="0">
                <a:ln>
                  <a:noFill/>
                </a:ln>
                <a:solidFill>
                  <a:schemeClr val="accent2">
                    <a:lumMod val="75000"/>
                  </a:schemeClr>
                </a:solidFill>
                <a:latin typeface="Arial"/>
                <a:ea typeface="+mn-ea"/>
                <a:cs typeface="+mn-cs"/>
              </a:rPr>
              <a:t> für den Übertritt</a:t>
            </a:r>
          </a:p>
        </p:txBody>
      </p:sp>
      <p:sp>
        <p:nvSpPr>
          <p:cNvPr id="13" name="Rechteck 13"/>
          <p:cNvSpPr/>
          <p:nvPr/>
        </p:nvSpPr>
        <p:spPr bwMode="auto">
          <a:xfrm>
            <a:off x="5356410" y="5992051"/>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10"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561088" cy="648000"/>
          </a:xfrm>
        </p:spPr>
        <p:txBody>
          <a:bodyPr/>
          <a:lstStyle/>
          <a:p>
            <a:pPr>
              <a:defRPr/>
            </a:pPr>
            <a:r>
              <a:rPr lang="de-DE" sz="2800"/>
              <a:t>Kann man die 4. Klasse auch wiederholen?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a:t>
            </a:fld>
            <a:endParaRPr lang="de-DE"/>
          </a:p>
        </p:txBody>
      </p:sp>
      <p:pic>
        <p:nvPicPr>
          <p:cNvPr id="6" name="Grafik 4" descr="Ein Bild, das Foto, dunkel, Licht, schwarz enthält.&#10;&#10;Automatisch generierte Beschreibung"/>
          <p:cNvPicPr>
            <a:picLocks noChangeAspect="1"/>
          </p:cNvPicPr>
          <p:nvPr/>
        </p:nvPicPr>
        <p:blipFill>
          <a:blip r:embed="rId2"/>
          <a:stretch/>
        </p:blipFill>
        <p:spPr bwMode="auto">
          <a:xfrm>
            <a:off x="7321994" y="4797425"/>
            <a:ext cx="992874" cy="1261971"/>
          </a:xfrm>
          <a:prstGeom prst="rect">
            <a:avLst/>
          </a:prstGeom>
        </p:spPr>
      </p:pic>
      <p:sp>
        <p:nvSpPr>
          <p:cNvPr id="7" name="Rechteck 16"/>
          <p:cNvSpPr/>
          <p:nvPr/>
        </p:nvSpPr>
        <p:spPr bwMode="auto">
          <a:xfrm>
            <a:off x="465995" y="1207842"/>
            <a:ext cx="8570501" cy="2862322"/>
          </a:xfrm>
          <a:prstGeom prst="rect">
            <a:avLst/>
          </a:prstGeom>
        </p:spPr>
        <p:txBody>
          <a:bodyPr wrap="square">
            <a:spAutoFit/>
          </a:bodyPr>
          <a:lstStyle/>
          <a:p>
            <a:pPr>
              <a:defRPr/>
            </a:pPr>
            <a:r>
              <a:rPr lang="de-DE" dirty="0"/>
              <a:t>Nach §13 der </a:t>
            </a:r>
            <a:r>
              <a:rPr lang="de-DE" dirty="0" err="1"/>
              <a:t>GrSO</a:t>
            </a:r>
            <a:r>
              <a:rPr lang="de-DE" dirty="0"/>
              <a:t> (Grundschulordnung) soll das Vorrücken in den Jahrgangsstufen 3 und 4 „nur dann versagt werden, wenn die Schülerin oder der Schüler in der Entwicklung oder in den Leistungen erheblich unter dem altersgemäßen Stand der betreffenden Jahrgangsstufe liegt und nicht erwartet werden kann, dass die Schülerin oder der Schüler am Unterricht in der nächsten Jahrgangsstufe mit Erfolg teilnehmen kann.“</a:t>
            </a:r>
          </a:p>
          <a:p>
            <a:pPr>
              <a:defRPr/>
            </a:pPr>
            <a:r>
              <a:rPr lang="de-DE" dirty="0"/>
              <a:t/>
            </a:r>
            <a:br>
              <a:rPr lang="de-DE" dirty="0"/>
            </a:br>
            <a:r>
              <a:rPr lang="de-DE" dirty="0"/>
              <a:t>Das heißt: Nachdem in der Regel fast alle Schülerinnen und Schüler in der 5. Klasse (z.B. an der Mittelschule) am Unterricht erfolgreich teilnehmen können, wird eine Wiederholung in der 4. Klasse nur in äußersten Ausnahmefällen gestattet.</a:t>
            </a:r>
            <a:endParaRPr lang="de-DE" sz="1600" dirty="0"/>
          </a:p>
        </p:txBody>
      </p:sp>
      <p:pic>
        <p:nvPicPr>
          <p:cNvPr id="8" name="Folienzoom 6">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
        <p:nvSpPr>
          <p:cNvPr id="2" name="Textfeld 1">
            <a:extLst>
              <a:ext uri="{FF2B5EF4-FFF2-40B4-BE49-F238E27FC236}">
                <a16:creationId xmlns:a16="http://schemas.microsoft.com/office/drawing/2014/main" id="{7B269115-D47B-42F2-B377-099CDDE39057}"/>
              </a:ext>
            </a:extLst>
          </p:cNvPr>
          <p:cNvSpPr txBox="1"/>
          <p:nvPr/>
        </p:nvSpPr>
        <p:spPr bwMode="auto">
          <a:xfrm>
            <a:off x="3106048" y="4045587"/>
            <a:ext cx="5698996" cy="923330"/>
          </a:xfrm>
          <a:prstGeom prst="rect">
            <a:avLst/>
          </a:prstGeom>
          <a:noFill/>
          <a:ln w="9525">
            <a:noFill/>
          </a:ln>
        </p:spPr>
        <p:txBody>
          <a:bodyPr wrap="none" rtlCol="0">
            <a:spAutoFit/>
          </a:bodyPr>
          <a:lstStyle/>
          <a:p>
            <a:r>
              <a:rPr lang="de-DE" dirty="0"/>
              <a:t>Viele Schülerinnen und Schüler entwickeln sich in der</a:t>
            </a:r>
            <a:br>
              <a:rPr lang="de-DE" dirty="0"/>
            </a:br>
            <a:r>
              <a:rPr lang="de-DE" dirty="0"/>
              <a:t>5. Klasse weiter, sodass Veränderungen der Schulart </a:t>
            </a:r>
            <a:br>
              <a:rPr lang="de-DE" dirty="0"/>
            </a:br>
            <a:r>
              <a:rPr lang="de-DE" dirty="0"/>
              <a:t>auch nach der 5. Klasse noch möglich 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Welche Ziele verfolgt das Gymnasium?</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49</a:t>
            </a:fld>
            <a:endParaRPr lang="de-DE"/>
          </a:p>
        </p:txBody>
      </p:sp>
      <p:pic>
        <p:nvPicPr>
          <p:cNvPr id="6" name="Grafik 4" descr="Ein Bild, das dunkel, Licht, suchend, Fernsehen enthält.&#10;&#10;Automatisch generierte Beschreibung"/>
          <p:cNvPicPr>
            <a:picLocks noChangeAspect="1"/>
          </p:cNvPicPr>
          <p:nvPr/>
        </p:nvPicPr>
        <p:blipFill>
          <a:blip r:embed="rId3"/>
          <a:stretch/>
        </p:blipFill>
        <p:spPr bwMode="auto">
          <a:xfrm>
            <a:off x="6525128" y="5280634"/>
            <a:ext cx="2260097" cy="1401640"/>
          </a:xfrm>
          <a:prstGeom prst="rect">
            <a:avLst/>
          </a:prstGeom>
        </p:spPr>
      </p:pic>
      <p:sp>
        <p:nvSpPr>
          <p:cNvPr id="7" name="Textplatzhalter 3"/>
          <p:cNvSpPr>
            <a:spLocks/>
          </p:cNvSpPr>
          <p:nvPr/>
        </p:nvSpPr>
        <p:spPr bwMode="auto">
          <a:xfrm>
            <a:off x="395288" y="1484785"/>
            <a:ext cx="8389937" cy="3960440"/>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8" name="Textfeld 7"/>
          <p:cNvSpPr>
            <a:spLocks/>
          </p:cNvSpPr>
          <p:nvPr/>
        </p:nvSpPr>
        <p:spPr bwMode="auto">
          <a:xfrm>
            <a:off x="358773" y="1046371"/>
            <a:ext cx="8311766" cy="4493859"/>
          </a:xfrm>
          <a:prstGeom prst="rect">
            <a:avLst/>
          </a:prstGeom>
          <a:noFill/>
          <a:ln w="9525">
            <a:noFill/>
          </a:ln>
        </p:spPr>
        <p:txBody>
          <a:bodyPr wrap="square">
            <a:spAutoFit/>
          </a:bodyPr>
          <a:lstStyle/>
          <a:p>
            <a:pPr>
              <a:lnSpc>
                <a:spcPct val="107000"/>
              </a:lnSpc>
              <a:spcAft>
                <a:spcPts val="800"/>
              </a:spcAft>
              <a:defRPr/>
            </a:pPr>
            <a:r>
              <a:rPr lang="de-DE" sz="1600" dirty="0">
                <a:latin typeface="+mj-lt"/>
                <a:ea typeface="Calibri"/>
              </a:rPr>
              <a:t>Bildung am Gymnasium ermöglicht über das Abitur den allgemeinen Zugang zu den Hochschulen. Das Gymnasium bereitet also bereits ab der 5. Jahrgangsstufe in kleinen Schritten inhaltlich, aber auch methodisch auf ein Studium vor. Deshalb steht an dieser Schulart eine </a:t>
            </a:r>
            <a:r>
              <a:rPr lang="de-DE" sz="1600" b="1" dirty="0">
                <a:latin typeface="+mj-lt"/>
                <a:ea typeface="Calibri"/>
              </a:rPr>
              <a:t>vertiefte theoretische Allgemeinbildung </a:t>
            </a:r>
            <a:r>
              <a:rPr lang="de-DE" sz="1600" dirty="0">
                <a:latin typeface="+mj-lt"/>
                <a:ea typeface="Calibri"/>
              </a:rPr>
              <a:t>im Vordergrund. Die Praxisorientierung ist geringer als an den anderen Schularten. Der Fokus liegt zudem auf der </a:t>
            </a:r>
            <a:r>
              <a:rPr lang="de-DE" sz="1600" b="1" dirty="0">
                <a:latin typeface="+mj-lt"/>
                <a:ea typeface="Calibri"/>
              </a:rPr>
              <a:t>für die Hochschule erforderliche wissenschaftliche Arbeitsweise</a:t>
            </a:r>
            <a:r>
              <a:rPr lang="de-DE" sz="1600" dirty="0">
                <a:latin typeface="+mj-lt"/>
                <a:ea typeface="Calibri"/>
              </a:rPr>
              <a:t>. </a:t>
            </a:r>
            <a:endParaRPr dirty="0"/>
          </a:p>
          <a:p>
            <a:pPr>
              <a:lnSpc>
                <a:spcPct val="107000"/>
              </a:lnSpc>
              <a:spcAft>
                <a:spcPts val="800"/>
              </a:spcAft>
              <a:defRPr/>
            </a:pPr>
            <a:r>
              <a:rPr lang="de-DE" sz="1600" dirty="0">
                <a:latin typeface="+mj-lt"/>
                <a:ea typeface="Calibri"/>
              </a:rPr>
              <a:t>In den höheren Jahrgangsstufen – wenn erste Abschlüsse in greifbarer Nähe sind – steht auch am Gymnasium </a:t>
            </a:r>
            <a:r>
              <a:rPr lang="de-DE" sz="1600" b="1" dirty="0">
                <a:latin typeface="+mj-lt"/>
                <a:ea typeface="Calibri"/>
              </a:rPr>
              <a:t>zunehmend die Berufs- und Studienorientierung </a:t>
            </a:r>
            <a:r>
              <a:rPr lang="de-DE" sz="1600" dirty="0">
                <a:latin typeface="+mj-lt"/>
                <a:ea typeface="Calibri"/>
              </a:rPr>
              <a:t>auf dem Stundenplan, um den Schülerinnen und Schülern Orientierung für ihren Lebensweg nach dem Schulabschluss zu geben. Sie nimmt keinen so großen zeitlichen Rahmen ein wie an der Mittel- oder Realschule.</a:t>
            </a:r>
            <a:endParaRPr dirty="0"/>
          </a:p>
          <a:p>
            <a:pPr>
              <a:lnSpc>
                <a:spcPct val="107000"/>
              </a:lnSpc>
              <a:spcAft>
                <a:spcPts val="800"/>
              </a:spcAft>
              <a:defRPr/>
            </a:pPr>
            <a:r>
              <a:rPr lang="de-DE" sz="1600" dirty="0">
                <a:latin typeface="+mj-lt"/>
                <a:ea typeface="Calibri"/>
              </a:rPr>
              <a:t>Das Gymnasium ist die Schulart mit der längsten Ausbildungsdauer (G9). Das bedeutet auch, dass die Schülerinnen und Schüler hier in einem geschützten Rahmen die Möglichkeit haben, über mehrere Jahre ihre Neigungen und Begabungen zu entfalten sowie Interessen zu entwickeln. In der Regel gibt es neben den Pflichtfächern auch ein breites Wahlunterrichtsangebot.</a:t>
            </a:r>
            <a:endParaRPr dirty="0"/>
          </a:p>
        </p:txBody>
      </p:sp>
      <p:sp>
        <p:nvSpPr>
          <p:cNvPr id="11" name="Textfeld 3">
            <a:hlinkClick r:id="rId4" action="ppaction://hlinksldjump"/>
            <a:extLst>
              <a:ext uri="{FF2B5EF4-FFF2-40B4-BE49-F238E27FC236}">
                <a16:creationId xmlns:a16="http://schemas.microsoft.com/office/drawing/2014/main" id="{49146861-BA61-4D64-A741-4DDE214C1412}"/>
              </a:ext>
            </a:extLst>
          </p:cNvPr>
          <p:cNvSpPr>
            <a:spLocks/>
          </p:cNvSpPr>
          <p:nvPr/>
        </p:nvSpPr>
        <p:spPr bwMode="auto">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4" action="ppaction://hlinksldjump" tooltip="ppaction://hlinksldjumpslide45"/>
              </a:rPr>
              <a:t>Zurück zu Fragen zum Gymnasium</a:t>
            </a:r>
            <a:endParaRPr lang="de-DE" b="1" dirty="0">
              <a:solidFill>
                <a:srgbClr val="0070C0"/>
              </a:solidFill>
            </a:endParaRPr>
          </a:p>
        </p:txBody>
      </p:sp>
      <p:sp>
        <p:nvSpPr>
          <p:cNvPr id="12" name="Rechteck 7">
            <a:extLst>
              <a:ext uri="{FF2B5EF4-FFF2-40B4-BE49-F238E27FC236}">
                <a16:creationId xmlns:a16="http://schemas.microsoft.com/office/drawing/2014/main" id="{407D3229-D41A-4A8E-8E8D-9F65B742E073}"/>
              </a:ext>
            </a:extLst>
          </p:cNvPr>
          <p:cNvSpPr/>
          <p:nvPr/>
        </p:nvSpPr>
        <p:spPr bwMode="auto">
          <a:xfrm>
            <a:off x="395288" y="5519642"/>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7" y="122753"/>
            <a:ext cx="6275049" cy="648000"/>
          </a:xfrm>
        </p:spPr>
        <p:txBody>
          <a:bodyPr/>
          <a:lstStyle/>
          <a:p>
            <a:pPr>
              <a:defRPr/>
            </a:pPr>
            <a:r>
              <a:rPr lang="de-DE" dirty="0"/>
              <a:t>Wie unterstützt das Gymnasium Schülerinnen und Schüler der 5. Klasse?</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50</a:t>
            </a:fld>
            <a:endParaRPr lang="de-DE"/>
          </a:p>
        </p:txBody>
      </p:sp>
      <p:pic>
        <p:nvPicPr>
          <p:cNvPr id="6" name="Grafik 4" descr="Ein Bild, das dunkel, Licht, suchend, Fernsehen enthält.&#10;&#10;Automatisch generierte Beschreibung"/>
          <p:cNvPicPr>
            <a:picLocks noChangeAspect="1"/>
          </p:cNvPicPr>
          <p:nvPr/>
        </p:nvPicPr>
        <p:blipFill>
          <a:blip r:embed="rId3"/>
          <a:stretch/>
        </p:blipFill>
        <p:spPr bwMode="auto">
          <a:xfrm>
            <a:off x="6506475" y="5085184"/>
            <a:ext cx="2260097" cy="1401640"/>
          </a:xfrm>
          <a:prstGeom prst="rect">
            <a:avLst/>
          </a:prstGeom>
        </p:spPr>
      </p:pic>
      <p:sp>
        <p:nvSpPr>
          <p:cNvPr id="7" name="Textplatzhalter 3"/>
          <p:cNvSpPr>
            <a:spLocks/>
          </p:cNvSpPr>
          <p:nvPr/>
        </p:nvSpPr>
        <p:spPr bwMode="auto">
          <a:xfrm>
            <a:off x="395288" y="1484784"/>
            <a:ext cx="8389937" cy="460804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buNone/>
              <a:defRPr/>
            </a:pPr>
            <a:endParaRPr lang="de-DE">
              <a:solidFill>
                <a:srgbClr val="000000"/>
              </a:solidFill>
            </a:endParaRPr>
          </a:p>
        </p:txBody>
      </p:sp>
      <p:sp>
        <p:nvSpPr>
          <p:cNvPr id="9" name="Textfeld 3">
            <a:hlinkClick r:id="rId4" action="ppaction://hlinksldjump"/>
          </p:cNvPr>
          <p:cNvSpPr>
            <a:spLocks/>
          </p:cNvSpPr>
          <p:nvPr/>
        </p:nvSpPr>
        <p:spPr bwMode="auto">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4" action="ppaction://hlinksldjump" tooltip="ppaction://hlinksldjumpslide45"/>
              </a:rPr>
              <a:t>Zurück zu Fragen zum Gymnasium</a:t>
            </a:r>
            <a:endParaRPr lang="de-DE" b="1" dirty="0">
              <a:solidFill>
                <a:srgbClr val="0070C0"/>
              </a:solidFill>
            </a:endParaRPr>
          </a:p>
        </p:txBody>
      </p:sp>
      <p:sp>
        <p:nvSpPr>
          <p:cNvPr id="10" name="Rechteck 7"/>
          <p:cNvSpPr/>
          <p:nvPr/>
        </p:nvSpPr>
        <p:spPr bwMode="auto">
          <a:xfrm>
            <a:off x="395288" y="5438055"/>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1" name="Textfeld 6">
            <a:extLst>
              <a:ext uri="{FF2B5EF4-FFF2-40B4-BE49-F238E27FC236}">
                <a16:creationId xmlns:a16="http://schemas.microsoft.com/office/drawing/2014/main" id="{4496869B-5552-426B-B0F1-8DB0D396257A}"/>
              </a:ext>
            </a:extLst>
          </p:cNvPr>
          <p:cNvSpPr>
            <a:spLocks/>
          </p:cNvSpPr>
          <p:nvPr/>
        </p:nvSpPr>
        <p:spPr bwMode="auto">
          <a:xfrm>
            <a:off x="357733" y="1218408"/>
            <a:ext cx="8390979" cy="3893310"/>
          </a:xfrm>
          <a:prstGeom prst="rect">
            <a:avLst/>
          </a:prstGeom>
          <a:noFill/>
          <a:ln w="9525">
            <a:noFill/>
          </a:ln>
        </p:spPr>
        <p:txBody>
          <a:bodyPr wrap="square">
            <a:spAutoFit/>
          </a:bodyPr>
          <a:lstStyle/>
          <a:p>
            <a:pPr>
              <a:lnSpc>
                <a:spcPct val="107000"/>
              </a:lnSpc>
              <a:spcAft>
                <a:spcPts val="800"/>
              </a:spcAft>
              <a:defRPr/>
            </a:pPr>
            <a:r>
              <a:rPr lang="de-DE" sz="1600" b="1" dirty="0">
                <a:latin typeface="+mj-lt"/>
                <a:ea typeface="Calibri"/>
              </a:rPr>
              <a:t>In der 5. und 6. Jahrgangsstufe </a:t>
            </a:r>
            <a:r>
              <a:rPr lang="de-DE" sz="1600" dirty="0">
                <a:latin typeface="+mj-lt"/>
                <a:ea typeface="Calibri"/>
              </a:rPr>
              <a:t>haben die Kinder – mit Ausnahme von freiwillig gewähltem Wahlunterricht oder an manchen Schulen Intensivierungsstunden  – </a:t>
            </a:r>
            <a:r>
              <a:rPr lang="de-DE" sz="1600" b="1" dirty="0">
                <a:latin typeface="+mj-lt"/>
                <a:ea typeface="Calibri"/>
              </a:rPr>
              <a:t>keinen Nachmittagsunterricht</a:t>
            </a:r>
            <a:r>
              <a:rPr lang="de-DE" sz="1600" dirty="0">
                <a:latin typeface="+mj-lt"/>
                <a:ea typeface="Calibri"/>
              </a:rPr>
              <a:t>. </a:t>
            </a:r>
            <a:endParaRPr dirty="0"/>
          </a:p>
          <a:p>
            <a:pPr>
              <a:lnSpc>
                <a:spcPct val="107000"/>
              </a:lnSpc>
              <a:spcAft>
                <a:spcPts val="800"/>
              </a:spcAft>
              <a:defRPr/>
            </a:pPr>
            <a:r>
              <a:rPr lang="de-DE" sz="1600" dirty="0">
                <a:latin typeface="+mj-lt"/>
                <a:ea typeface="Calibri"/>
              </a:rPr>
              <a:t>An zahlreichen Schulen gibt es ein </a:t>
            </a:r>
            <a:r>
              <a:rPr lang="de-DE" sz="1600" b="1" dirty="0">
                <a:latin typeface="+mj-lt"/>
                <a:ea typeface="Calibri"/>
              </a:rPr>
              <a:t>Tutorensystem</a:t>
            </a:r>
            <a:r>
              <a:rPr lang="de-DE" sz="1600" dirty="0">
                <a:latin typeface="+mj-lt"/>
                <a:ea typeface="Calibri"/>
              </a:rPr>
              <a:t>, bei dem ältere Schülerinnen und Schüler den 5.-Klässlerinnen und 5.-Klässlern mit Rat und Tat zur Seite stehen. </a:t>
            </a:r>
            <a:endParaRPr dirty="0"/>
          </a:p>
          <a:p>
            <a:pPr>
              <a:lnSpc>
                <a:spcPct val="107000"/>
              </a:lnSpc>
              <a:spcAft>
                <a:spcPts val="800"/>
              </a:spcAft>
              <a:defRPr/>
            </a:pPr>
            <a:r>
              <a:rPr lang="de-DE" sz="1600" dirty="0">
                <a:latin typeface="+mj-lt"/>
                <a:ea typeface="Calibri"/>
              </a:rPr>
              <a:t>In den ersten Wochen finden an den meisten Schulen </a:t>
            </a:r>
            <a:r>
              <a:rPr lang="de-DE" sz="1600" b="1" dirty="0">
                <a:latin typeface="+mj-lt"/>
                <a:ea typeface="Calibri"/>
              </a:rPr>
              <a:t>Kennenlernstunden oder Kennenlerntage</a:t>
            </a:r>
            <a:r>
              <a:rPr lang="de-DE" sz="1600" dirty="0">
                <a:latin typeface="+mj-lt"/>
                <a:ea typeface="Calibri"/>
              </a:rPr>
              <a:t> statt. </a:t>
            </a:r>
            <a:endParaRPr dirty="0"/>
          </a:p>
          <a:p>
            <a:pPr>
              <a:lnSpc>
                <a:spcPct val="107000"/>
              </a:lnSpc>
              <a:spcAft>
                <a:spcPts val="800"/>
              </a:spcAft>
              <a:defRPr/>
            </a:pPr>
            <a:r>
              <a:rPr lang="de-DE" sz="1600" dirty="0">
                <a:latin typeface="+mj-lt"/>
                <a:ea typeface="Calibri"/>
              </a:rPr>
              <a:t>In verschiedenen Formen werden den Schülerinnen und Schülern </a:t>
            </a:r>
            <a:r>
              <a:rPr lang="de-DE" sz="1600" b="1" dirty="0">
                <a:latin typeface="+mj-lt"/>
                <a:ea typeface="Calibri"/>
              </a:rPr>
              <a:t>verschiedene Tipps und Hilfen zum Lernen am Gymnasium </a:t>
            </a:r>
            <a:r>
              <a:rPr lang="de-DE" sz="1600" dirty="0">
                <a:latin typeface="+mj-lt"/>
                <a:ea typeface="Calibri"/>
              </a:rPr>
              <a:t>angeboten. Diese Unterstützung bezieht sich vor allem auf die neu hinzugekommenen Fächer und umfassen beispielsweise Lernmethoden, Schulaufgabenvorbereitung oder Vokabeltraining.</a:t>
            </a:r>
            <a:endParaRPr dirty="0"/>
          </a:p>
          <a:p>
            <a:pPr>
              <a:defRPr/>
            </a:pPr>
            <a:r>
              <a:rPr lang="de-DE" sz="1600" dirty="0">
                <a:latin typeface="+mj-lt"/>
                <a:ea typeface="Calibri"/>
              </a:rPr>
              <a:t>Im zweiten Halbjahr der 5. Jahrgangsstufe gibt es eine ausführliche Information zur Wahl der zweiten Fremdsprache für die anschließende 6. Klasse.</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51</a:t>
            </a:fld>
            <a:endParaRPr lang="de-DE"/>
          </a:p>
        </p:txBody>
      </p:sp>
      <p:pic>
        <p:nvPicPr>
          <p:cNvPr id="5" name="Grafik 4" descr="Ein Bild, das Objekt, Uhr, Laptop, Licht enthält.&#10;&#10;Automatisch generierte Beschreibung"/>
          <p:cNvPicPr>
            <a:picLocks noChangeAspect="1"/>
          </p:cNvPicPr>
          <p:nvPr/>
        </p:nvPicPr>
        <p:blipFill>
          <a:blip r:embed="rId3"/>
          <a:stretch/>
        </p:blipFill>
        <p:spPr bwMode="auto">
          <a:xfrm>
            <a:off x="6081408" y="961317"/>
            <a:ext cx="2823777" cy="1271559"/>
          </a:xfrm>
          <a:prstGeom prst="rect">
            <a:avLst/>
          </a:prstGeom>
        </p:spPr>
      </p:pic>
      <p:sp>
        <p:nvSpPr>
          <p:cNvPr id="6" name="Textplatzhalter 3"/>
          <p:cNvSpPr>
            <a:spLocks/>
          </p:cNvSpPr>
          <p:nvPr/>
        </p:nvSpPr>
        <p:spPr bwMode="auto">
          <a:xfrm>
            <a:off x="395288" y="1052513"/>
            <a:ext cx="8389937" cy="5040312"/>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lvl="0">
              <a:defRPr/>
            </a:pPr>
            <a:r>
              <a:rPr lang="de-DE" sz="1800">
                <a:solidFill>
                  <a:srgbClr val="000000"/>
                </a:solidFill>
              </a:rPr>
              <a:t>breites theoretisches Interesse</a:t>
            </a:r>
            <a:endParaRPr/>
          </a:p>
          <a:p>
            <a:pPr lvl="0">
              <a:defRPr/>
            </a:pPr>
            <a:r>
              <a:rPr lang="de-DE" sz="1800">
                <a:solidFill>
                  <a:srgbClr val="000000"/>
                </a:solidFill>
              </a:rPr>
              <a:t>hohes Lernvolumen</a:t>
            </a:r>
            <a:endParaRPr/>
          </a:p>
          <a:p>
            <a:pPr lvl="0">
              <a:defRPr/>
            </a:pPr>
            <a:r>
              <a:rPr lang="de-DE" sz="1800" b="1">
                <a:solidFill>
                  <a:srgbClr val="000000"/>
                </a:solidFill>
              </a:rPr>
              <a:t>Fachlehrerprinzip</a:t>
            </a:r>
            <a:endParaRPr/>
          </a:p>
          <a:p>
            <a:pPr lvl="0">
              <a:defRPr/>
            </a:pPr>
            <a:r>
              <a:rPr lang="de-DE" sz="1800">
                <a:solidFill>
                  <a:srgbClr val="000000"/>
                </a:solidFill>
              </a:rPr>
              <a:t>hohes Lerntempo mit individuellen Förderungsmöglichkeiten</a:t>
            </a:r>
            <a:endParaRPr/>
          </a:p>
          <a:p>
            <a:pPr lvl="0">
              <a:defRPr/>
            </a:pPr>
            <a:r>
              <a:rPr lang="de-DE" sz="1800">
                <a:solidFill>
                  <a:srgbClr val="000000"/>
                </a:solidFill>
              </a:rPr>
              <a:t>zunehmend abstraktes Denken</a:t>
            </a:r>
            <a:endParaRPr/>
          </a:p>
          <a:p>
            <a:pPr lvl="0">
              <a:defRPr/>
            </a:pPr>
            <a:r>
              <a:rPr lang="de-DE" sz="1800">
                <a:solidFill>
                  <a:srgbClr val="000000"/>
                </a:solidFill>
              </a:rPr>
              <a:t>zunehmend selbstständiges Lernen, Üben und Vertiefen</a:t>
            </a:r>
            <a:endParaRPr/>
          </a:p>
          <a:p>
            <a:pPr>
              <a:defRPr/>
            </a:pPr>
            <a:r>
              <a:rPr lang="de-DE" sz="1800">
                <a:solidFill>
                  <a:srgbClr val="000000"/>
                </a:solidFill>
              </a:rPr>
              <a:t>erhöhtes Niveau in der ersten Fremdsprache und Erlernen einer zweiten Fremdsprache</a:t>
            </a:r>
            <a:r>
              <a:rPr lang="de-DE" sz="1800"/>
              <a:t/>
            </a:r>
            <a:br>
              <a:rPr lang="de-DE" sz="1800"/>
            </a:br>
            <a:endParaRPr lang="de-DE" sz="1800"/>
          </a:p>
        </p:txBody>
      </p:sp>
      <p:sp>
        <p:nvSpPr>
          <p:cNvPr id="7" name="Textfeld 7"/>
          <p:cNvSpPr>
            <a:spLocks/>
          </p:cNvSpPr>
          <p:nvPr/>
        </p:nvSpPr>
        <p:spPr bwMode="auto">
          <a:xfrm>
            <a:off x="275328" y="4626441"/>
            <a:ext cx="8389937" cy="1127040"/>
          </a:xfrm>
          <a:prstGeom prst="rect">
            <a:avLst/>
          </a:prstGeom>
          <a:noFill/>
          <a:ln w="9525">
            <a:noFill/>
          </a:ln>
        </p:spPr>
        <p:txBody>
          <a:bodyPr wrap="square">
            <a:spAutoFit/>
          </a:bodyPr>
          <a:lstStyle/>
          <a:p>
            <a:pPr>
              <a:lnSpc>
                <a:spcPct val="107000"/>
              </a:lnSpc>
              <a:spcAft>
                <a:spcPts val="800"/>
              </a:spcAft>
              <a:defRPr/>
            </a:pPr>
            <a:r>
              <a:rPr lang="de-DE" sz="1600" dirty="0">
                <a:latin typeface="+mj-lt"/>
                <a:ea typeface="Calibri"/>
              </a:rPr>
              <a:t>Eine gute Voraussetzung für einen erfolgreichen Besuch am Gymnasium ist ein breites theoretisches Interesse, denn der Anspruch an die Allgemeinbildung zeigt sich in einer Vielzahl überwiegend theoretisch orientierter Fächer. Der Stoffumfang ist im Vergleich zu den anderen Schularten am höchsten.</a:t>
            </a:r>
            <a:endParaRPr dirty="0"/>
          </a:p>
        </p:txBody>
      </p:sp>
      <p:sp>
        <p:nvSpPr>
          <p:cNvPr id="8" name="Titel 1"/>
          <p:cNvSpPr>
            <a:spLocks noGrp="1"/>
          </p:cNvSpPr>
          <p:nvPr>
            <p:ph type="title"/>
          </p:nvPr>
        </p:nvSpPr>
        <p:spPr bwMode="auto">
          <a:xfrm>
            <a:off x="395288" y="122754"/>
            <a:ext cx="7201048" cy="648000"/>
          </a:xfrm>
        </p:spPr>
        <p:txBody>
          <a:bodyPr/>
          <a:lstStyle/>
          <a:p>
            <a:pPr>
              <a:defRPr/>
            </a:pPr>
            <a:r>
              <a:rPr lang="de-DE" dirty="0"/>
              <a:t>Was erwartet das Gymnasium von seinen Schülerinnen und Schülern, was dürfen Sie vom Gymnasium erwarten?</a:t>
            </a:r>
            <a:endParaRPr dirty="0"/>
          </a:p>
        </p:txBody>
      </p:sp>
      <p:sp>
        <p:nvSpPr>
          <p:cNvPr id="11" name="Textfeld 3">
            <a:hlinkClick r:id="rId4" action="ppaction://hlinksldjump"/>
            <a:extLst>
              <a:ext uri="{FF2B5EF4-FFF2-40B4-BE49-F238E27FC236}">
                <a16:creationId xmlns:a16="http://schemas.microsoft.com/office/drawing/2014/main" id="{180A15D4-D760-464E-B52B-3D4A3D00F0B6}"/>
              </a:ext>
            </a:extLst>
          </p:cNvPr>
          <p:cNvSpPr>
            <a:spLocks/>
          </p:cNvSpPr>
          <p:nvPr/>
        </p:nvSpPr>
        <p:spPr bwMode="auto">
          <a:xfrm>
            <a:off x="380596" y="5951253"/>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4" action="ppaction://hlinksldjump" tooltip="ppaction://hlinksldjumpslide45"/>
              </a:rPr>
              <a:t>Zurück zu Fragen zum Gymnasium</a:t>
            </a:r>
            <a:endParaRPr lang="de-DE" b="1" dirty="0">
              <a:solidFill>
                <a:srgbClr val="0070C0"/>
              </a:solidFill>
            </a:endParaRPr>
          </a:p>
        </p:txBody>
      </p:sp>
      <p:sp>
        <p:nvSpPr>
          <p:cNvPr id="12" name="Rechteck 7">
            <a:extLst>
              <a:ext uri="{FF2B5EF4-FFF2-40B4-BE49-F238E27FC236}">
                <a16:creationId xmlns:a16="http://schemas.microsoft.com/office/drawing/2014/main" id="{D4C294B1-8F70-496F-9748-51C9312BFFD4}"/>
              </a:ext>
            </a:extLst>
          </p:cNvPr>
          <p:cNvSpPr/>
          <p:nvPr/>
        </p:nvSpPr>
        <p:spPr bwMode="auto">
          <a:xfrm>
            <a:off x="4635862" y="597633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Zweige und Ausbildungsrichtungen</a:t>
            </a:r>
            <a:br>
              <a:rPr lang="de-DE"/>
            </a:br>
            <a:r>
              <a:rPr lang="de-DE"/>
              <a:t>am Gymnasium</a:t>
            </a:r>
            <a:endParaRPr/>
          </a:p>
        </p:txBody>
      </p:sp>
      <p:pic>
        <p:nvPicPr>
          <p:cNvPr id="6" name="Grafik 4"/>
          <p:cNvPicPr>
            <a:picLocks noChangeAspect="1"/>
          </p:cNvPicPr>
          <p:nvPr/>
        </p:nvPicPr>
        <p:blipFill>
          <a:blip r:embed="rId3"/>
          <a:stretch/>
        </p:blipFill>
        <p:spPr bwMode="auto">
          <a:xfrm>
            <a:off x="7728948" y="4455883"/>
            <a:ext cx="1037624" cy="1342077"/>
          </a:xfrm>
          <a:prstGeom prst="rect">
            <a:avLst/>
          </a:prstGeom>
        </p:spPr>
      </p:pic>
      <p:pic>
        <p:nvPicPr>
          <p:cNvPr id="7" name="Grafik 6" descr="Ein Bild, das Screenshot enthält.&#10;&#10;Automatisch generierte Beschreibung"/>
          <p:cNvPicPr>
            <a:picLocks noChangeAspect="1"/>
          </p:cNvPicPr>
          <p:nvPr/>
        </p:nvPicPr>
        <p:blipFill>
          <a:blip r:embed="rId4"/>
          <a:stretch/>
        </p:blipFill>
        <p:spPr bwMode="auto">
          <a:xfrm>
            <a:off x="283776" y="1203323"/>
            <a:ext cx="7201048" cy="4427311"/>
          </a:xfrm>
          <a:prstGeom prst="rect">
            <a:avLst/>
          </a:prstGeom>
        </p:spPr>
      </p:pic>
      <p:grpSp>
        <p:nvGrpSpPr>
          <p:cNvPr id="8" name="Gruppieren 7"/>
          <p:cNvGrpSpPr/>
          <p:nvPr/>
        </p:nvGrpSpPr>
        <p:grpSpPr bwMode="auto">
          <a:xfrm>
            <a:off x="7484824" y="1484784"/>
            <a:ext cx="1839704" cy="1486092"/>
            <a:chOff x="7484824" y="1412776"/>
            <a:chExt cx="1839704" cy="1486092"/>
          </a:xfrm>
        </p:grpSpPr>
        <p:sp>
          <p:nvSpPr>
            <p:cNvPr id="9" name="Rechteck 5"/>
            <p:cNvSpPr/>
            <p:nvPr/>
          </p:nvSpPr>
          <p:spPr bwMode="auto">
            <a:xfrm>
              <a:off x="7596336" y="1412776"/>
              <a:ext cx="1440160" cy="14401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endParaRPr lang="de-DE" sz="1400" b="1">
                <a:solidFill>
                  <a:schemeClr val="tx2"/>
                </a:solidFill>
              </a:endParaRPr>
            </a:p>
          </p:txBody>
        </p:sp>
        <p:sp>
          <p:nvSpPr>
            <p:cNvPr id="10" name="Textfeld 3">
              <a:hlinkClick r:id="rId5" action="ppaction://hlinksldjump"/>
            </p:cNvPr>
            <p:cNvSpPr>
              <a:spLocks/>
            </p:cNvSpPr>
            <p:nvPr/>
          </p:nvSpPr>
          <p:spPr bwMode="auto">
            <a:xfrm>
              <a:off x="7484824" y="1556791"/>
              <a:ext cx="1839704" cy="1342077"/>
            </a:xfrm>
            <a:prstGeom prst="rect">
              <a:avLst/>
            </a:prstGeom>
            <a:noFill/>
            <a:ln w="9525">
              <a:noFill/>
            </a:ln>
          </p:spPr>
          <p:txBody>
            <a:bodyPr wrap="square" lIns="75600" tIns="75600" rIns="75600" bIns="75600" rtlCol="0">
              <a:noAutofit/>
            </a:bodyPr>
            <a:lstStyle/>
            <a:p>
              <a:pPr>
                <a:lnSpc>
                  <a:spcPct val="107000"/>
                </a:lnSpc>
                <a:spcAft>
                  <a:spcPts val="800"/>
                </a:spcAft>
                <a:defRPr/>
              </a:pPr>
              <a:r>
                <a:rPr lang="de-DE" sz="1600">
                  <a:solidFill>
                    <a:srgbClr val="002060"/>
                  </a:solidFill>
                  <a:latin typeface="+mj-lt"/>
                  <a:ea typeface="Calibri"/>
                </a:rPr>
                <a:t>   </a:t>
              </a:r>
              <a:r>
                <a:rPr lang="de-DE" sz="1600" u="sng">
                  <a:solidFill>
                    <a:srgbClr val="002060"/>
                  </a:solidFill>
                  <a:latin typeface="+mj-lt"/>
                  <a:ea typeface="Calibri"/>
                  <a:hlinkClick r:id="rId5" action="ppaction://hlinksldjump" tooltip="ppaction://hlinksldjumpslide50"/>
                </a:rPr>
                <a:t>Erläuterungen </a:t>
              </a:r>
              <a:r>
                <a:rPr lang="de-DE" sz="1600">
                  <a:solidFill>
                    <a:srgbClr val="002060"/>
                  </a:solidFill>
                  <a:latin typeface="+mj-lt"/>
                  <a:ea typeface="Calibri"/>
                  <a:hlinkClick r:id="rId5" action="ppaction://hlinksldjump" tooltip="ppaction://hlinksldjumpslide50"/>
                </a:rPr>
                <a:t/>
              </a:r>
              <a:br>
                <a:rPr lang="de-DE" sz="1600">
                  <a:solidFill>
                    <a:srgbClr val="002060"/>
                  </a:solidFill>
                  <a:latin typeface="+mj-lt"/>
                  <a:ea typeface="Calibri"/>
                  <a:hlinkClick r:id="rId5" action="ppaction://hlinksldjump" tooltip="ppaction://hlinksldjumpslide50"/>
                </a:rPr>
              </a:br>
              <a:r>
                <a:rPr lang="de-DE" sz="1600">
                  <a:solidFill>
                    <a:srgbClr val="002060"/>
                  </a:solidFill>
                  <a:latin typeface="+mj-lt"/>
                  <a:ea typeface="Calibri"/>
                </a:rPr>
                <a:t>   </a:t>
              </a:r>
              <a:r>
                <a:rPr lang="de-DE" sz="1600" u="sng">
                  <a:solidFill>
                    <a:srgbClr val="002060"/>
                  </a:solidFill>
                  <a:latin typeface="+mj-lt"/>
                  <a:ea typeface="Calibri"/>
                  <a:hlinkClick r:id="rId5" action="ppaction://hlinksldjump" tooltip="ppaction://hlinksldjumpslide50"/>
                </a:rPr>
                <a:t>zu den </a:t>
              </a:r>
              <a:r>
                <a:rPr lang="de-DE" sz="1600">
                  <a:solidFill>
                    <a:srgbClr val="002060"/>
                  </a:solidFill>
                  <a:latin typeface="+mj-lt"/>
                  <a:ea typeface="Calibri"/>
                  <a:hlinkClick r:id="rId5" action="ppaction://hlinksldjump" tooltip="ppaction://hlinksldjumpslide50"/>
                </a:rPr>
                <a:t/>
              </a:r>
              <a:br>
                <a:rPr lang="de-DE" sz="1600">
                  <a:solidFill>
                    <a:srgbClr val="002060"/>
                  </a:solidFill>
                  <a:latin typeface="+mj-lt"/>
                  <a:ea typeface="Calibri"/>
                  <a:hlinkClick r:id="rId5" action="ppaction://hlinksldjump" tooltip="ppaction://hlinksldjumpslide50"/>
                </a:rPr>
              </a:br>
              <a:r>
                <a:rPr lang="de-DE" sz="1600">
                  <a:solidFill>
                    <a:srgbClr val="002060"/>
                  </a:solidFill>
                  <a:latin typeface="+mj-lt"/>
                  <a:ea typeface="Calibri"/>
                </a:rPr>
                <a:t>   </a:t>
              </a:r>
              <a:r>
                <a:rPr lang="de-DE" sz="1600" u="sng">
                  <a:solidFill>
                    <a:srgbClr val="002060"/>
                  </a:solidFill>
                  <a:latin typeface="+mj-lt"/>
                  <a:ea typeface="Calibri"/>
                  <a:hlinkClick r:id="rId5" action="ppaction://hlinksldjump" tooltip="ppaction://hlinksldjumpslide50"/>
                </a:rPr>
                <a:t>Ausbildungs</a:t>
              </a:r>
              <a:r>
                <a:rPr lang="de-DE" sz="1600">
                  <a:solidFill>
                    <a:srgbClr val="002060"/>
                  </a:solidFill>
                  <a:latin typeface="+mj-lt"/>
                  <a:ea typeface="Calibri"/>
                  <a:hlinkClick r:id="rId5" action="ppaction://hlinksldjump" tooltip="ppaction://hlinksldjumpslide50"/>
                </a:rPr>
                <a:t/>
              </a:r>
              <a:br>
                <a:rPr lang="de-DE" sz="1600">
                  <a:solidFill>
                    <a:srgbClr val="002060"/>
                  </a:solidFill>
                  <a:latin typeface="+mj-lt"/>
                  <a:ea typeface="Calibri"/>
                  <a:hlinkClick r:id="rId5" action="ppaction://hlinksldjump" tooltip="ppaction://hlinksldjumpslide50"/>
                </a:rPr>
              </a:br>
              <a:r>
                <a:rPr lang="de-DE" sz="1600">
                  <a:solidFill>
                    <a:srgbClr val="002060"/>
                  </a:solidFill>
                  <a:latin typeface="+mj-lt"/>
                  <a:ea typeface="Calibri"/>
                </a:rPr>
                <a:t>   </a:t>
              </a:r>
              <a:r>
                <a:rPr lang="de-DE" sz="1600" u="sng">
                  <a:solidFill>
                    <a:srgbClr val="002060"/>
                  </a:solidFill>
                  <a:latin typeface="+mj-lt"/>
                  <a:ea typeface="Calibri"/>
                  <a:hlinkClick r:id="rId5" action="ppaction://hlinksldjump" tooltip="ppaction://hlinksldjumpslide50"/>
                </a:rPr>
                <a:t>richtungen</a:t>
              </a:r>
              <a:r>
                <a:rPr lang="de-DE" sz="1600" b="1" u="sng">
                  <a:latin typeface="+mj-lt"/>
                  <a:ea typeface="Calibri"/>
                  <a:hlinkClick r:id="rId5" action="ppaction://hlinksldjump" tooltip="ppaction://hlinksldjumpslide50"/>
                </a:rPr>
                <a:t>:</a:t>
              </a:r>
              <a:endParaRPr lang="de-DE" sz="1600" b="1">
                <a:latin typeface="+mj-lt"/>
                <a:ea typeface="Calibri"/>
              </a:endParaRPr>
            </a:p>
          </p:txBody>
        </p:sp>
      </p:grpSp>
      <p:sp>
        <p:nvSpPr>
          <p:cNvPr id="13" name="Textfeld 3">
            <a:hlinkClick r:id="rId6" action="ppaction://hlinksldjump"/>
            <a:extLst>
              <a:ext uri="{FF2B5EF4-FFF2-40B4-BE49-F238E27FC236}">
                <a16:creationId xmlns:a16="http://schemas.microsoft.com/office/drawing/2014/main" id="{64425C66-6DBA-46DF-A51D-E4B50A608307}"/>
              </a:ext>
            </a:extLst>
          </p:cNvPr>
          <p:cNvSpPr>
            <a:spLocks/>
          </p:cNvSpPr>
          <p:nvPr/>
        </p:nvSpPr>
        <p:spPr bwMode="auto">
          <a:xfrm>
            <a:off x="380596" y="5951253"/>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6" action="ppaction://hlinksldjump" tooltip="ppaction://hlinksldjumpslide45"/>
              </a:rPr>
              <a:t>Zurück zu Fragen zum Gymnasium</a:t>
            </a:r>
            <a:endParaRPr lang="de-DE" b="1" dirty="0">
              <a:solidFill>
                <a:srgbClr val="0070C0"/>
              </a:solidFill>
            </a:endParaRPr>
          </a:p>
        </p:txBody>
      </p:sp>
      <p:sp>
        <p:nvSpPr>
          <p:cNvPr id="14" name="Rechteck 7">
            <a:extLst>
              <a:ext uri="{FF2B5EF4-FFF2-40B4-BE49-F238E27FC236}">
                <a16:creationId xmlns:a16="http://schemas.microsoft.com/office/drawing/2014/main" id="{9C274CE2-7656-432D-AC43-25D614601D54}"/>
              </a:ext>
            </a:extLst>
          </p:cNvPr>
          <p:cNvSpPr/>
          <p:nvPr/>
        </p:nvSpPr>
        <p:spPr bwMode="auto">
          <a:xfrm>
            <a:off x="4635862" y="597633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Zweige und Ausbildungsrichtungen am Gymnasium – genaue Erläuterung</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53</a:t>
            </a:fld>
            <a:endParaRPr lang="de-DE"/>
          </a:p>
        </p:txBody>
      </p:sp>
      <p:sp>
        <p:nvSpPr>
          <p:cNvPr id="6" name="Textfeld 7"/>
          <p:cNvSpPr>
            <a:spLocks/>
          </p:cNvSpPr>
          <p:nvPr/>
        </p:nvSpPr>
        <p:spPr bwMode="auto">
          <a:xfrm>
            <a:off x="125759" y="1008713"/>
            <a:ext cx="6607306" cy="2146132"/>
          </a:xfrm>
          <a:prstGeom prst="rect">
            <a:avLst/>
          </a:prstGeom>
          <a:noFill/>
          <a:ln w="9525">
            <a:noFill/>
          </a:ln>
        </p:spPr>
        <p:txBody>
          <a:bodyPr wrap="square">
            <a:spAutoFit/>
          </a:bodyPr>
          <a:lstStyle/>
          <a:p>
            <a:pPr marL="342900" lvl="0" indent="-342900">
              <a:lnSpc>
                <a:spcPct val="107000"/>
              </a:lnSpc>
              <a:buFont typeface="Calibri"/>
              <a:buChar char="-"/>
              <a:defRPr/>
            </a:pPr>
            <a:r>
              <a:rPr lang="de-DE" sz="1400" b="1" dirty="0">
                <a:latin typeface="+mj-lt"/>
                <a:ea typeface="Calibri"/>
              </a:rPr>
              <a:t>HG</a:t>
            </a:r>
            <a:r>
              <a:rPr lang="de-DE" sz="1400" dirty="0">
                <a:latin typeface="+mj-lt"/>
                <a:ea typeface="Calibri"/>
              </a:rPr>
              <a:t>: Latein ist zwingend die erste oder zweite Fremdsprache. Als dritte Fremdsprache kann in </a:t>
            </a:r>
            <a:r>
              <a:rPr lang="de-DE" sz="1400" dirty="0" err="1">
                <a:latin typeface="+mj-lt"/>
                <a:ea typeface="Calibri"/>
              </a:rPr>
              <a:t>Jgst</a:t>
            </a:r>
            <a:r>
              <a:rPr lang="de-DE" sz="1400" dirty="0">
                <a:latin typeface="+mj-lt"/>
                <a:ea typeface="Calibri"/>
              </a:rPr>
              <a:t>. 8 u.a. Altgriechisch dazukommen.</a:t>
            </a:r>
            <a:endParaRPr dirty="0"/>
          </a:p>
          <a:p>
            <a:pPr marL="342900" lvl="0" indent="-342900">
              <a:lnSpc>
                <a:spcPct val="107000"/>
              </a:lnSpc>
              <a:buFont typeface="Calibri"/>
              <a:buChar char="-"/>
              <a:defRPr/>
            </a:pPr>
            <a:r>
              <a:rPr lang="de-DE" sz="1400" b="1" dirty="0">
                <a:latin typeface="+mj-lt"/>
                <a:ea typeface="Calibri"/>
              </a:rPr>
              <a:t>SG</a:t>
            </a:r>
            <a:r>
              <a:rPr lang="de-DE" sz="1400" dirty="0">
                <a:latin typeface="+mj-lt"/>
                <a:ea typeface="Calibri"/>
              </a:rPr>
              <a:t>: Ab </a:t>
            </a:r>
            <a:r>
              <a:rPr lang="de-DE" sz="1400" dirty="0" err="1">
                <a:latin typeface="+mj-lt"/>
                <a:ea typeface="Calibri"/>
              </a:rPr>
              <a:t>Jgst</a:t>
            </a:r>
            <a:r>
              <a:rPr lang="de-DE" sz="1400" dirty="0">
                <a:latin typeface="+mj-lt"/>
                <a:ea typeface="Calibri"/>
              </a:rPr>
              <a:t>. 8 wird eine dritte moderne Fremdsprache erlernt (hier gibt es unterschiedliche Möglichkeiten je nach Gymnasium – Informationen auf der Homepage bzw. am Infoabend des jeweiligen Gymnasiums).</a:t>
            </a:r>
            <a:endParaRPr dirty="0"/>
          </a:p>
          <a:p>
            <a:pPr marL="342900" lvl="0" indent="-342900">
              <a:lnSpc>
                <a:spcPct val="107000"/>
              </a:lnSpc>
              <a:buFont typeface="Calibri"/>
              <a:buChar char="-"/>
              <a:defRPr/>
            </a:pPr>
            <a:r>
              <a:rPr lang="de-DE" sz="1400" b="1" dirty="0">
                <a:latin typeface="+mj-lt"/>
                <a:ea typeface="Calibri"/>
              </a:rPr>
              <a:t>NTG</a:t>
            </a:r>
            <a:r>
              <a:rPr lang="de-DE" sz="1400" dirty="0">
                <a:latin typeface="+mj-lt"/>
                <a:ea typeface="Calibri"/>
              </a:rPr>
              <a:t>: Die Profilfächer Chemie und Physik werden verstärkt unterrichtet; zusätzlich Informatik ab </a:t>
            </a:r>
            <a:r>
              <a:rPr lang="de-DE" sz="1400" dirty="0" err="1">
                <a:latin typeface="+mj-lt"/>
                <a:ea typeface="Calibri"/>
              </a:rPr>
              <a:t>Jgst</a:t>
            </a:r>
            <a:r>
              <a:rPr lang="de-DE" sz="1400" dirty="0">
                <a:latin typeface="+mj-lt"/>
                <a:ea typeface="Calibri"/>
              </a:rPr>
              <a:t>. 9.</a:t>
            </a:r>
            <a:endParaRPr dirty="0"/>
          </a:p>
          <a:p>
            <a:pPr marL="342900" lvl="0" indent="-342900">
              <a:lnSpc>
                <a:spcPct val="107000"/>
              </a:lnSpc>
              <a:buFont typeface="Calibri"/>
              <a:buChar char="-"/>
              <a:defRPr/>
            </a:pPr>
            <a:r>
              <a:rPr lang="de-DE" sz="1400" b="1" dirty="0">
                <a:latin typeface="+mj-lt"/>
                <a:ea typeface="Calibri"/>
              </a:rPr>
              <a:t>WWG</a:t>
            </a:r>
            <a:r>
              <a:rPr lang="de-DE" sz="1400" dirty="0">
                <a:latin typeface="+mj-lt"/>
                <a:ea typeface="Calibri"/>
              </a:rPr>
              <a:t>: Ab </a:t>
            </a:r>
            <a:r>
              <a:rPr lang="de-DE" sz="1400" dirty="0" err="1">
                <a:latin typeface="+mj-lt"/>
                <a:ea typeface="Calibri"/>
              </a:rPr>
              <a:t>Jgst</a:t>
            </a:r>
            <a:r>
              <a:rPr lang="de-DE" sz="1400" dirty="0">
                <a:latin typeface="+mj-lt"/>
                <a:ea typeface="Calibri"/>
              </a:rPr>
              <a:t>. 8 wird das Fach Wirtschaft unterrichtet und in </a:t>
            </a:r>
            <a:r>
              <a:rPr lang="de-DE" sz="1400" dirty="0" err="1">
                <a:latin typeface="+mj-lt"/>
                <a:ea typeface="Calibri"/>
              </a:rPr>
              <a:t>Jgst</a:t>
            </a:r>
            <a:r>
              <a:rPr lang="de-DE" sz="1400" dirty="0">
                <a:latin typeface="+mj-lt"/>
                <a:ea typeface="Calibri"/>
              </a:rPr>
              <a:t>. 9 setzt das Fach Wirtschaftsinformatik ein.</a:t>
            </a:r>
            <a:endParaRPr dirty="0"/>
          </a:p>
        </p:txBody>
      </p:sp>
      <p:sp>
        <p:nvSpPr>
          <p:cNvPr id="9" name="Rechteck 3"/>
          <p:cNvSpPr/>
          <p:nvPr/>
        </p:nvSpPr>
        <p:spPr bwMode="auto">
          <a:xfrm>
            <a:off x="199100" y="4447481"/>
            <a:ext cx="8820290" cy="1532976"/>
          </a:xfrm>
          <a:prstGeom prst="rect">
            <a:avLst/>
          </a:prstGeom>
        </p:spPr>
        <p:txBody>
          <a:bodyPr wrap="square">
            <a:spAutoFit/>
          </a:bodyPr>
          <a:lstStyle/>
          <a:p>
            <a:pPr lvl="0">
              <a:lnSpc>
                <a:spcPct val="107000"/>
              </a:lnSpc>
              <a:spcAft>
                <a:spcPts val="800"/>
              </a:spcAft>
              <a:defRPr/>
            </a:pPr>
            <a:r>
              <a:rPr lang="de-DE" sz="1400" b="1" dirty="0">
                <a:solidFill>
                  <a:srgbClr val="731A12"/>
                </a:solidFill>
                <a:ea typeface="Calibri"/>
              </a:rPr>
              <a:t>Zusammenfassung</a:t>
            </a:r>
            <a:r>
              <a:rPr lang="de-DE" sz="1400" dirty="0">
                <a:solidFill>
                  <a:srgbClr val="731A12"/>
                </a:solidFill>
                <a:ea typeface="Calibri"/>
              </a:rPr>
              <a:t>: Die verschiedenen Ausbildungsrichtungen haben zwar unterschiedliche Schwerpunkte, aber die wesentlichen Fächer für die Oberstufe werden in allen Ausbildungsrichtungsrichtungen unterrichtet. In der </a:t>
            </a:r>
            <a:r>
              <a:rPr lang="de-DE" sz="1400" dirty="0" err="1">
                <a:solidFill>
                  <a:srgbClr val="731A12"/>
                </a:solidFill>
                <a:ea typeface="Calibri"/>
              </a:rPr>
              <a:t>Jgst</a:t>
            </a:r>
            <a:r>
              <a:rPr lang="de-DE" sz="1400" dirty="0">
                <a:solidFill>
                  <a:srgbClr val="731A12"/>
                </a:solidFill>
                <a:ea typeface="Calibri"/>
              </a:rPr>
              <a:t>. 8 muss dementsprechend mit der Wahl der Ausbildungsrichtung noch keine Vorentscheidung für die Fächerbelegung in der Kursphase der Oberstufe getroffen werden.</a:t>
            </a:r>
            <a:endParaRPr dirty="0"/>
          </a:p>
          <a:p>
            <a:pPr lvl="0">
              <a:defRPr/>
            </a:pPr>
            <a:r>
              <a:rPr lang="de-DE" sz="1400" dirty="0">
                <a:solidFill>
                  <a:srgbClr val="731A12"/>
                </a:solidFill>
                <a:ea typeface="Calibri"/>
              </a:rPr>
              <a:t>Welches Gymnasium welche Ausbildungsrichtungen anbietet, kann man auf der Homepage des jeweiligen Gymnasiums oder auf den Informationsabenden erfahren.</a:t>
            </a:r>
            <a:endParaRPr dirty="0"/>
          </a:p>
        </p:txBody>
      </p:sp>
      <p:pic>
        <p:nvPicPr>
          <p:cNvPr id="10" name="Folienzoom 9">
            <a:hlinkClick r:id="rId2" action="ppaction://hlinksldjump"/>
          </p:cNvPr>
          <p:cNvPicPr>
            <a:picLocks noGrp="1" noRot="1" noChangeAspect="1" noMove="1" noResize="1" noEditPoints="1" noAdjustHandles="1" noChangeArrowheads="1" noChangeShapeType="1"/>
          </p:cNvPicPr>
          <p:nvPr/>
        </p:nvPicPr>
        <p:blipFill>
          <a:blip r:embed="rId3"/>
          <a:stretch/>
        </p:blipFill>
        <p:spPr bwMode="auto">
          <a:xfrm>
            <a:off x="6732240" y="1175718"/>
            <a:ext cx="2286000" cy="1714500"/>
          </a:xfrm>
          <a:prstGeom prst="rect">
            <a:avLst/>
          </a:prstGeom>
          <a:ln w="3175">
            <a:solidFill>
              <a:prstClr val="ltGray"/>
            </a:solidFill>
          </a:ln>
        </p:spPr>
      </p:pic>
      <p:sp>
        <p:nvSpPr>
          <p:cNvPr id="11" name="Rechteck 10"/>
          <p:cNvSpPr/>
          <p:nvPr/>
        </p:nvSpPr>
        <p:spPr bwMode="auto">
          <a:xfrm>
            <a:off x="125760" y="3144898"/>
            <a:ext cx="8498583" cy="1232951"/>
          </a:xfrm>
          <a:prstGeom prst="rect">
            <a:avLst/>
          </a:prstGeom>
        </p:spPr>
        <p:txBody>
          <a:bodyPr wrap="square">
            <a:spAutoFit/>
          </a:bodyPr>
          <a:lstStyle/>
          <a:p>
            <a:pPr marL="342900" lvl="0" indent="-342900">
              <a:lnSpc>
                <a:spcPct val="107000"/>
              </a:lnSpc>
              <a:buFont typeface="Calibri"/>
              <a:buChar char="-"/>
              <a:defRPr/>
            </a:pPr>
            <a:r>
              <a:rPr lang="de-DE" sz="1400" b="1" dirty="0">
                <a:solidFill>
                  <a:srgbClr val="731A12"/>
                </a:solidFill>
                <a:ea typeface="Calibri"/>
              </a:rPr>
              <a:t>SWG</a:t>
            </a:r>
            <a:r>
              <a:rPr lang="de-DE" sz="1400" dirty="0">
                <a:solidFill>
                  <a:srgbClr val="731A12"/>
                </a:solidFill>
                <a:ea typeface="Calibri"/>
              </a:rPr>
              <a:t>: Neben dem Fach „Politik und Gesellschaft“ ab </a:t>
            </a:r>
            <a:r>
              <a:rPr lang="de-DE" sz="1400" dirty="0" err="1">
                <a:solidFill>
                  <a:srgbClr val="731A12"/>
                </a:solidFill>
                <a:ea typeface="Calibri"/>
              </a:rPr>
              <a:t>Jgst</a:t>
            </a:r>
            <a:r>
              <a:rPr lang="de-DE" sz="1400" dirty="0">
                <a:solidFill>
                  <a:srgbClr val="731A12"/>
                </a:solidFill>
                <a:ea typeface="Calibri"/>
              </a:rPr>
              <a:t>. 8 ist das Fach „sozialwissenschaftliche Grundbildung“ (ab </a:t>
            </a:r>
            <a:r>
              <a:rPr lang="de-DE" sz="1400" dirty="0" err="1">
                <a:solidFill>
                  <a:srgbClr val="731A12"/>
                </a:solidFill>
                <a:ea typeface="Calibri"/>
              </a:rPr>
              <a:t>Jgst</a:t>
            </a:r>
            <a:r>
              <a:rPr lang="de-DE" sz="1400" dirty="0">
                <a:solidFill>
                  <a:srgbClr val="731A12"/>
                </a:solidFill>
                <a:ea typeface="Calibri"/>
              </a:rPr>
              <a:t>. 9, einschließlich das Ableisten eines Sozialpraktikums), profilbildend.</a:t>
            </a:r>
            <a:endParaRPr dirty="0"/>
          </a:p>
          <a:p>
            <a:pPr marL="342900" lvl="0" indent="-342900">
              <a:lnSpc>
                <a:spcPct val="107000"/>
              </a:lnSpc>
              <a:spcAft>
                <a:spcPts val="800"/>
              </a:spcAft>
              <a:buFont typeface="Calibri"/>
              <a:buChar char="-"/>
              <a:defRPr/>
            </a:pPr>
            <a:r>
              <a:rPr lang="de-DE" sz="1400" b="1" dirty="0" err="1">
                <a:solidFill>
                  <a:srgbClr val="731A12"/>
                </a:solidFill>
                <a:ea typeface="Calibri"/>
              </a:rPr>
              <a:t>MuG</a:t>
            </a:r>
            <a:r>
              <a:rPr lang="de-DE" sz="1400" dirty="0">
                <a:solidFill>
                  <a:srgbClr val="731A12"/>
                </a:solidFill>
                <a:ea typeface="Calibri"/>
              </a:rPr>
              <a:t>: Hier liegt der profilbildende Schwerpunkt ab </a:t>
            </a:r>
            <a:r>
              <a:rPr lang="de-DE" sz="1400" dirty="0" err="1">
                <a:solidFill>
                  <a:srgbClr val="731A12"/>
                </a:solidFill>
                <a:ea typeface="Calibri"/>
              </a:rPr>
              <a:t>Jgst</a:t>
            </a:r>
            <a:r>
              <a:rPr lang="de-DE" sz="1400" dirty="0">
                <a:solidFill>
                  <a:srgbClr val="731A12"/>
                </a:solidFill>
                <a:ea typeface="Calibri"/>
              </a:rPr>
              <a:t>. 8 im musisch-künstlerischen Bereich. Die Entscheidung für diese Ausbildungsrichtung muss bereits bei der Anmeldung am Gymnasium fallen, da im </a:t>
            </a:r>
            <a:r>
              <a:rPr lang="de-DE" sz="1400" dirty="0" err="1">
                <a:solidFill>
                  <a:srgbClr val="731A12"/>
                </a:solidFill>
                <a:ea typeface="Calibri"/>
              </a:rPr>
              <a:t>MuG</a:t>
            </a:r>
            <a:r>
              <a:rPr lang="de-DE" sz="1400" dirty="0">
                <a:solidFill>
                  <a:srgbClr val="731A12"/>
                </a:solidFill>
                <a:ea typeface="Calibri"/>
              </a:rPr>
              <a:t> bereits ab </a:t>
            </a:r>
            <a:r>
              <a:rPr lang="de-DE" sz="1400" dirty="0" err="1">
                <a:solidFill>
                  <a:srgbClr val="731A12"/>
                </a:solidFill>
                <a:ea typeface="Calibri"/>
              </a:rPr>
              <a:t>Jgst</a:t>
            </a:r>
            <a:r>
              <a:rPr lang="de-DE" sz="1400" dirty="0">
                <a:solidFill>
                  <a:srgbClr val="731A12"/>
                </a:solidFill>
                <a:ea typeface="Calibri"/>
              </a:rPr>
              <a:t>. 5 eine Stunde Instrumentalunterricht pro Woche unterrichtet wird</a:t>
            </a:r>
            <a:endParaRPr lang="de-DE" dirty="0"/>
          </a:p>
        </p:txBody>
      </p:sp>
      <p:sp>
        <p:nvSpPr>
          <p:cNvPr id="12" name="Textfeld 3">
            <a:hlinkClick r:id="rId4" action="ppaction://hlinksldjump"/>
            <a:extLst>
              <a:ext uri="{FF2B5EF4-FFF2-40B4-BE49-F238E27FC236}">
                <a16:creationId xmlns:a16="http://schemas.microsoft.com/office/drawing/2014/main" id="{549959A1-B9F1-4366-A140-1EA920528B92}"/>
              </a:ext>
            </a:extLst>
          </p:cNvPr>
          <p:cNvSpPr>
            <a:spLocks/>
          </p:cNvSpPr>
          <p:nvPr/>
        </p:nvSpPr>
        <p:spPr bwMode="auto">
          <a:xfrm>
            <a:off x="380596" y="5951253"/>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4" action="ppaction://hlinksldjump" tooltip="ppaction://hlinksldjumpslide45"/>
              </a:rPr>
              <a:t>Zurück zu Fragen zum Gymnasium</a:t>
            </a:r>
            <a:endParaRPr lang="de-DE" b="1" dirty="0">
              <a:solidFill>
                <a:srgbClr val="0070C0"/>
              </a:solidFill>
            </a:endParaRPr>
          </a:p>
        </p:txBody>
      </p:sp>
      <p:sp>
        <p:nvSpPr>
          <p:cNvPr id="13" name="Rechteck 7">
            <a:extLst>
              <a:ext uri="{FF2B5EF4-FFF2-40B4-BE49-F238E27FC236}">
                <a16:creationId xmlns:a16="http://schemas.microsoft.com/office/drawing/2014/main" id="{94C7CE6B-629B-4F78-9EB6-1768325D43C9}"/>
              </a:ext>
            </a:extLst>
          </p:cNvPr>
          <p:cNvSpPr/>
          <p:nvPr/>
        </p:nvSpPr>
        <p:spPr bwMode="auto">
          <a:xfrm>
            <a:off x="4635862" y="597633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Wichtige Ansprechpartner für den Übertritt</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54</a:t>
            </a:fld>
            <a:endParaRPr lang="de-DE"/>
          </a:p>
        </p:txBody>
      </p:sp>
      <p:sp>
        <p:nvSpPr>
          <p:cNvPr id="12" name="Textfeld 3">
            <a:hlinkClick r:id="rId2" action="ppaction://hlinksldjump"/>
            <a:extLst>
              <a:ext uri="{FF2B5EF4-FFF2-40B4-BE49-F238E27FC236}">
                <a16:creationId xmlns:a16="http://schemas.microsoft.com/office/drawing/2014/main" id="{549959A1-B9F1-4366-A140-1EA920528B92}"/>
              </a:ext>
            </a:extLst>
          </p:cNvPr>
          <p:cNvSpPr>
            <a:spLocks/>
          </p:cNvSpPr>
          <p:nvPr/>
        </p:nvSpPr>
        <p:spPr bwMode="auto">
          <a:xfrm>
            <a:off x="380596" y="5951253"/>
            <a:ext cx="4176712"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C00000"/>
                </a:solidFill>
              </a:rPr>
              <a:t>&gt; </a:t>
            </a:r>
            <a:r>
              <a:rPr lang="de-DE" b="1" u="sng" dirty="0">
                <a:solidFill>
                  <a:srgbClr val="0070C0"/>
                </a:solidFill>
                <a:hlinkClick r:id="rId2" action="ppaction://hlinksldjump"/>
              </a:rPr>
              <a:t>Zurück zu Fragen zum Gymnasium</a:t>
            </a:r>
            <a:endParaRPr lang="de-DE" b="1" dirty="0">
              <a:solidFill>
                <a:srgbClr val="0070C0"/>
              </a:solidFill>
            </a:endParaRPr>
          </a:p>
        </p:txBody>
      </p:sp>
      <p:sp>
        <p:nvSpPr>
          <p:cNvPr id="13" name="Rechteck 7">
            <a:extLst>
              <a:ext uri="{FF2B5EF4-FFF2-40B4-BE49-F238E27FC236}">
                <a16:creationId xmlns:a16="http://schemas.microsoft.com/office/drawing/2014/main" id="{94C7CE6B-629B-4F78-9EB6-1768325D43C9}"/>
              </a:ext>
            </a:extLst>
          </p:cNvPr>
          <p:cNvSpPr/>
          <p:nvPr/>
        </p:nvSpPr>
        <p:spPr bwMode="auto">
          <a:xfrm>
            <a:off x="4635862" y="597633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3" action="ppaction://hlinksldjump">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4" name="Textfeld 13">
            <a:extLst>
              <a:ext uri="{FF2B5EF4-FFF2-40B4-BE49-F238E27FC236}">
                <a16:creationId xmlns:a16="http://schemas.microsoft.com/office/drawing/2014/main" id="{0FAC4236-ADEF-4C11-91A9-4D5DA1D5DF73}"/>
              </a:ext>
            </a:extLst>
          </p:cNvPr>
          <p:cNvSpPr txBox="1"/>
          <p:nvPr/>
        </p:nvSpPr>
        <p:spPr bwMode="auto">
          <a:xfrm>
            <a:off x="354940" y="773967"/>
            <a:ext cx="7849120" cy="5047536"/>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b="1" dirty="0">
                <a:solidFill>
                  <a:srgbClr val="000000"/>
                </a:solidFill>
                <a:latin typeface="+mj-lt"/>
              </a:rPr>
              <a:t>Klassenlehrkraft an der Grundschule</a:t>
            </a:r>
            <a:r>
              <a:rPr lang="de-DE" dirty="0">
                <a:solidFill>
                  <a:srgbClr val="000000"/>
                </a:solidFill>
                <a:latin typeface="+mj-lt"/>
              </a:rPr>
              <a:t> – Ihr erster Ansprechpartner</a:t>
            </a:r>
            <a:r>
              <a:rPr lang="de-DE" sz="800" dirty="0">
                <a:solidFill>
                  <a:srgbClr val="000000"/>
                </a:solidFill>
                <a:latin typeface="+mj-lt"/>
              </a:rPr>
              <a:t/>
            </a:r>
            <a:br>
              <a:rPr lang="de-DE" sz="800" dirty="0">
                <a:solidFill>
                  <a:srgbClr val="000000"/>
                </a:solidFill>
                <a:latin typeface="+mj-lt"/>
              </a:rPr>
            </a:br>
            <a:r>
              <a:rPr lang="de-DE" sz="800" dirty="0">
                <a:solidFill>
                  <a:srgbClr val="000000"/>
                </a:solidFill>
                <a:latin typeface="+mj-lt"/>
              </a:rPr>
              <a:t/>
            </a:r>
            <a:br>
              <a:rPr lang="de-DE" sz="800" dirty="0">
                <a:solidFill>
                  <a:srgbClr val="000000"/>
                </a:solidFill>
                <a:latin typeface="+mj-lt"/>
              </a:rPr>
            </a:br>
            <a:r>
              <a:rPr lang="de-DE" sz="1600" dirty="0">
                <a:solidFill>
                  <a:srgbClr val="000000"/>
                </a:solidFill>
                <a:latin typeface="+mj-lt"/>
              </a:rPr>
              <a:t>Die Klassenlehrkraft kennt ihr Kind am besten und</a:t>
            </a:r>
            <a:r>
              <a:rPr lang="de-DE" dirty="0">
                <a:solidFill>
                  <a:srgbClr val="000000"/>
                </a:solidFill>
                <a:latin typeface="+mj-lt"/>
              </a:rPr>
              <a:t> wird so immer Ihr</a:t>
            </a:r>
            <a:br>
              <a:rPr lang="de-DE" dirty="0">
                <a:solidFill>
                  <a:srgbClr val="000000"/>
                </a:solidFill>
                <a:latin typeface="+mj-lt"/>
              </a:rPr>
            </a:br>
            <a:r>
              <a:rPr lang="de-DE" dirty="0">
                <a:solidFill>
                  <a:srgbClr val="000000"/>
                </a:solidFill>
                <a:latin typeface="+mj-lt"/>
              </a:rPr>
              <a:t>erster Ansprechpartner in Fragen des Übertritts sein.</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das Gymnasium </a:t>
            </a:r>
            <a:br>
              <a:rPr lang="de-DE" b="1" dirty="0">
                <a:solidFill>
                  <a:srgbClr val="000000"/>
                </a:solidFill>
                <a:latin typeface="+mj-lt"/>
              </a:rPr>
            </a:br>
            <a:r>
              <a:rPr lang="de-DE" sz="1600" dirty="0">
                <a:solidFill>
                  <a:srgbClr val="000000"/>
                </a:solidFill>
                <a:latin typeface="+mj-lt"/>
              </a:rPr>
              <a:t>für jedes Gymnasium gibt es einen sogenannten Übertrittscoach,</a:t>
            </a:r>
            <a:r>
              <a:rPr lang="de-DE" b="1" dirty="0">
                <a:solidFill>
                  <a:srgbClr val="000000"/>
                </a:solidFill>
                <a:latin typeface="+mj-lt"/>
              </a:rPr>
              <a:t/>
            </a:r>
            <a:br>
              <a:rPr lang="de-DE" b="1" dirty="0">
                <a:solidFill>
                  <a:srgbClr val="000000"/>
                </a:solidFill>
                <a:latin typeface="+mj-lt"/>
              </a:rPr>
            </a:br>
            <a:r>
              <a:rPr lang="de-DE" sz="1600" dirty="0">
                <a:solidFill>
                  <a:srgbClr val="000000"/>
                </a:solidFill>
                <a:latin typeface="+mj-lt"/>
              </a:rPr>
              <a:t>diese beraten Sie speziell zu Fragen des Übertritts in die 5. Klasse</a:t>
            </a:r>
            <a:br>
              <a:rPr lang="de-DE" sz="1600" dirty="0">
                <a:solidFill>
                  <a:srgbClr val="000000"/>
                </a:solidFill>
                <a:latin typeface="+mj-lt"/>
              </a:rPr>
            </a:b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Die Staatliche Schulberatungsstelle Oberbayern-Ost</a:t>
            </a:r>
            <a:br>
              <a:rPr lang="de-DE" b="1" dirty="0">
                <a:solidFill>
                  <a:srgbClr val="000000"/>
                </a:solidFill>
                <a:latin typeface="+mj-lt"/>
              </a:rPr>
            </a:br>
            <a:r>
              <a:rPr lang="de-DE" sz="1600" dirty="0">
                <a:solidFill>
                  <a:srgbClr val="000000"/>
                </a:solidFill>
                <a:latin typeface="+mj-lt"/>
              </a:rPr>
              <a:t>Die Beratungslehrkräfte der jeweiligen Schularten geben Ihnen </a:t>
            </a:r>
            <a:br>
              <a:rPr lang="de-DE" sz="1600" dirty="0">
                <a:solidFill>
                  <a:srgbClr val="000000"/>
                </a:solidFill>
                <a:latin typeface="+mj-lt"/>
              </a:rPr>
            </a:br>
            <a:r>
              <a:rPr lang="de-DE" sz="1600" dirty="0">
                <a:solidFill>
                  <a:srgbClr val="000000"/>
                </a:solidFill>
                <a:latin typeface="+mj-lt"/>
              </a:rPr>
              <a:t>in schwierigen Übertrittsfragen gerne Auskunft. Über das Sekretariat</a:t>
            </a:r>
            <a:br>
              <a:rPr lang="de-DE" sz="1600" dirty="0">
                <a:solidFill>
                  <a:srgbClr val="000000"/>
                </a:solidFill>
                <a:latin typeface="+mj-lt"/>
              </a:rPr>
            </a:br>
            <a:r>
              <a:rPr lang="de-DE" sz="1600" dirty="0">
                <a:solidFill>
                  <a:srgbClr val="000000"/>
                </a:solidFill>
                <a:latin typeface="+mj-lt"/>
              </a:rPr>
              <a:t>werden Sie mit dem richtigen Ansprechpartner verbunden.</a:t>
            </a:r>
            <a:br>
              <a:rPr lang="de-DE" sz="1600" dirty="0">
                <a:solidFill>
                  <a:srgbClr val="000000"/>
                </a:solidFill>
                <a:latin typeface="+mj-lt"/>
              </a:rPr>
            </a:br>
            <a:r>
              <a:rPr lang="de-DE" sz="1600" b="1" dirty="0">
                <a:solidFill>
                  <a:srgbClr val="000000"/>
                </a:solidFill>
                <a:latin typeface="+mj-lt"/>
              </a:rPr>
              <a:t>Telefon: </a:t>
            </a:r>
            <a:r>
              <a:rPr lang="de-DE" sz="1600" dirty="0">
                <a:solidFill>
                  <a:srgbClr val="000000"/>
                </a:solidFill>
                <a:latin typeface="+mj-lt"/>
              </a:rPr>
              <a:t>089/ 9829 5510 </a:t>
            </a:r>
            <a:br>
              <a:rPr lang="de-DE" sz="1600" dirty="0">
                <a:solidFill>
                  <a:srgbClr val="000000"/>
                </a:solidFill>
                <a:latin typeface="+mj-lt"/>
              </a:rPr>
            </a:br>
            <a:r>
              <a:rPr lang="de-DE" sz="1600" b="1" dirty="0">
                <a:solidFill>
                  <a:srgbClr val="000000"/>
                </a:solidFill>
                <a:latin typeface="+mj-lt"/>
              </a:rPr>
              <a:t>E-Mail: </a:t>
            </a:r>
            <a:r>
              <a:rPr lang="de-DE" sz="1600" dirty="0">
                <a:solidFill>
                  <a:srgbClr val="000000"/>
                </a:solidFill>
                <a:latin typeface="+mj-lt"/>
              </a:rPr>
              <a:t>info@sbost.de</a:t>
            </a:r>
            <a:endParaRPr lang="de-DE" b="1" dirty="0">
              <a:solidFill>
                <a:srgbClr val="000000"/>
              </a:solidFill>
              <a:latin typeface="+mj-lt"/>
            </a:endParaRPr>
          </a:p>
        </p:txBody>
      </p:sp>
    </p:spTree>
    <p:extLst>
      <p:ext uri="{BB962C8B-B14F-4D97-AF65-F5344CB8AC3E}">
        <p14:creationId xmlns:p14="http://schemas.microsoft.com/office/powerpoint/2010/main" val="1136421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4"/>
          <p:cNvSpPr>
            <a:spLocks noGrp="1"/>
          </p:cNvSpPr>
          <p:nvPr>
            <p:ph type="title"/>
          </p:nvPr>
        </p:nvSpPr>
        <p:spPr bwMode="auto"/>
        <p:txBody>
          <a:bodyPr/>
          <a:lstStyle/>
          <a:p>
            <a:pPr>
              <a:defRPr/>
            </a:pPr>
            <a:r>
              <a:rPr lang="de-DE"/>
              <a:t>Ergänzend: Berufliche Schulen und Abschlüsse</a:t>
            </a:r>
            <a:endParaRPr/>
          </a:p>
        </p:txBody>
      </p:sp>
      <p:sp>
        <p:nvSpPr>
          <p:cNvPr id="5" name="Foliennummernplatzhalter 2"/>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C64713B-5F6B-B14E-A375-FB73041371F3}" type="slidenum">
              <a:rPr lang="de-DE" sz="1100" b="1" i="0" u="none" strike="noStrike" cap="none" spc="0">
                <a:ln>
                  <a:noFill/>
                </a:ln>
                <a:solidFill>
                  <a:srgbClr val="13A87C"/>
                </a:solidFill>
                <a:latin typeface="Arial"/>
                <a:ea typeface="+mn-ea"/>
                <a:cs typeface="Arial"/>
              </a:rPr>
              <a:t>55</a:t>
            </a:fld>
            <a:endParaRPr lang="de-DE" sz="1100" b="1" i="0" u="none" strike="noStrike" cap="none" spc="0">
              <a:ln>
                <a:noFill/>
              </a:ln>
              <a:solidFill>
                <a:srgbClr val="13A87C"/>
              </a:solidFill>
              <a:latin typeface="Arial"/>
              <a:ea typeface="+mn-ea"/>
              <a:cs typeface="Arial"/>
            </a:endParaRPr>
          </a:p>
        </p:txBody>
      </p:sp>
      <p:sp>
        <p:nvSpPr>
          <p:cNvPr id="6" name="Rechteck 10">
            <a:hlinkClick r:id="rId2" action="ppaction://hlinksldjump"/>
          </p:cNvPr>
          <p:cNvSpPr/>
          <p:nvPr/>
        </p:nvSpPr>
        <p:spPr bwMode="auto">
          <a:xfrm>
            <a:off x="376206" y="1770034"/>
            <a:ext cx="8461478" cy="76770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sng" strike="noStrike" cap="none" spc="0" dirty="0">
                <a:ln>
                  <a:noFill/>
                </a:ln>
                <a:solidFill>
                  <a:srgbClr val="13A87C"/>
                </a:solidFill>
                <a:latin typeface="Arial"/>
                <a:ea typeface="+mn-ea"/>
                <a:cs typeface="+mn-cs"/>
              </a:rPr>
              <a:t>Ziele</a:t>
            </a:r>
            <a:r>
              <a:rPr lang="de-DE" sz="2000" b="1" i="0" strike="noStrike" cap="none" spc="0" dirty="0">
                <a:ln>
                  <a:noFill/>
                </a:ln>
                <a:solidFill>
                  <a:srgbClr val="13A87C"/>
                </a:solidFill>
                <a:latin typeface="Arial"/>
                <a:ea typeface="+mn-ea"/>
                <a:cs typeface="+mn-cs"/>
              </a:rPr>
              <a:t> der </a:t>
            </a:r>
            <a:r>
              <a:rPr lang="de-DE" sz="2000" b="1" i="0" u="sng" strike="noStrike" cap="none" spc="0" dirty="0">
                <a:ln>
                  <a:noFill/>
                </a:ln>
                <a:solidFill>
                  <a:srgbClr val="13A87C"/>
                </a:solidFill>
                <a:latin typeface="Arial"/>
                <a:ea typeface="+mn-ea"/>
                <a:cs typeface="+mn-cs"/>
              </a:rPr>
              <a:t>weiteren Beruflichen </a:t>
            </a:r>
            <a:r>
              <a:rPr lang="de-DE" sz="2000" b="1" i="0" u="sng" strike="noStrike" cap="none" spc="0" dirty="0">
                <a:ln>
                  <a:noFill/>
                </a:ln>
                <a:solidFill>
                  <a:srgbClr val="13A87C"/>
                </a:solidFill>
                <a:latin typeface="Arial"/>
              </a:rPr>
              <a:t>Schulen</a:t>
            </a:r>
            <a:endParaRPr u="sng" dirty="0">
              <a:solidFill>
                <a:srgbClr val="13A87C"/>
              </a:solidFill>
            </a:endParaRPr>
          </a:p>
        </p:txBody>
      </p:sp>
      <p:sp>
        <p:nvSpPr>
          <p:cNvPr id="7" name="Rechteck 11">
            <a:hlinkClick r:id="rId3" action="ppaction://hlinksldjump"/>
          </p:cNvPr>
          <p:cNvSpPr/>
          <p:nvPr/>
        </p:nvSpPr>
        <p:spPr bwMode="auto">
          <a:xfrm>
            <a:off x="396105" y="2618340"/>
            <a:ext cx="8461478" cy="8361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sng" strike="noStrike" cap="none" spc="0" dirty="0">
                <a:ln>
                  <a:noFill/>
                </a:ln>
                <a:solidFill>
                  <a:schemeClr val="bg1"/>
                </a:solidFill>
                <a:latin typeface="Arial"/>
                <a:ea typeface="+mn-ea"/>
                <a:cs typeface="+mn-cs"/>
              </a:rPr>
              <a:t>Erwartungen</a:t>
            </a:r>
            <a:r>
              <a:rPr lang="de-DE" sz="2000" b="1" i="0" u="none" strike="noStrike" cap="none" spc="0" dirty="0">
                <a:ln>
                  <a:noFill/>
                </a:ln>
                <a:solidFill>
                  <a:schemeClr val="bg1"/>
                </a:solidFill>
                <a:latin typeface="Arial"/>
              </a:rPr>
              <a:t> der beruflichen Schulen  </a:t>
            </a:r>
            <a:endParaRPr dirty="0">
              <a:solidFill>
                <a:schemeClr val="bg1"/>
              </a:solidFill>
            </a:endParaRPr>
          </a:p>
        </p:txBody>
      </p:sp>
      <p:sp>
        <p:nvSpPr>
          <p:cNvPr id="8" name="Rechteck 12">
            <a:hlinkClick r:id="rId4" action="ppaction://hlinksldjump"/>
          </p:cNvPr>
          <p:cNvSpPr/>
          <p:nvPr/>
        </p:nvSpPr>
        <p:spPr bwMode="auto">
          <a:xfrm>
            <a:off x="391475" y="3487361"/>
            <a:ext cx="8461478" cy="83613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sng" strike="noStrike" cap="none" spc="0" dirty="0">
                <a:ln>
                  <a:noFill/>
                </a:ln>
                <a:solidFill>
                  <a:srgbClr val="13A87C"/>
                </a:solidFill>
                <a:latin typeface="Arial"/>
                <a:ea typeface="+mn-ea"/>
                <a:cs typeface="+mn-cs"/>
              </a:rPr>
              <a:t>Zweige und Ausbildungsrichtungen</a:t>
            </a:r>
            <a:r>
              <a:rPr lang="de-DE" sz="2000" b="1" i="0" strike="noStrike" cap="none" spc="0" dirty="0">
                <a:ln>
                  <a:noFill/>
                </a:ln>
                <a:solidFill>
                  <a:srgbClr val="13A87C"/>
                </a:solidFill>
                <a:latin typeface="Arial"/>
                <a:ea typeface="+mn-ea"/>
                <a:cs typeface="+mn-cs"/>
              </a:rPr>
              <a:t> </a:t>
            </a:r>
            <a:r>
              <a:rPr lang="de-DE" sz="2000" b="1" i="0" u="none" strike="noStrike" cap="none" spc="0" dirty="0">
                <a:ln>
                  <a:noFill/>
                </a:ln>
                <a:solidFill>
                  <a:srgbClr val="13A87C"/>
                </a:solidFill>
                <a:latin typeface="Arial"/>
                <a:ea typeface="+mn-ea"/>
                <a:cs typeface="+mn-cs"/>
              </a:rPr>
              <a:t>beruflichen Schu</a:t>
            </a:r>
            <a:r>
              <a:rPr lang="de-DE" sz="2000" b="1" i="0" u="none" strike="noStrike" cap="none" spc="0" dirty="0">
                <a:ln>
                  <a:noFill/>
                </a:ln>
                <a:solidFill>
                  <a:srgbClr val="13A87C"/>
                </a:solidFill>
                <a:latin typeface="Arial"/>
              </a:rPr>
              <a:t>len</a:t>
            </a:r>
            <a:endParaRPr dirty="0">
              <a:solidFill>
                <a:srgbClr val="13A87C"/>
              </a:solidFill>
            </a:endParaRPr>
          </a:p>
        </p:txBody>
      </p:sp>
      <p:pic>
        <p:nvPicPr>
          <p:cNvPr id="9" name="Grafik 8" descr="Ein Bild, das Objekt, Uhr, Laptop, Licht enthält.&#10;&#10;Automatisch generierte Beschreibung"/>
          <p:cNvPicPr>
            <a:picLocks noChangeAspect="1"/>
          </p:cNvPicPr>
          <p:nvPr/>
        </p:nvPicPr>
        <p:blipFill>
          <a:blip r:embed="rId5"/>
          <a:stretch/>
        </p:blipFill>
        <p:spPr bwMode="auto">
          <a:xfrm>
            <a:off x="5673445" y="4265132"/>
            <a:ext cx="3100380" cy="1396115"/>
          </a:xfrm>
          <a:prstGeom prst="rect">
            <a:avLst/>
          </a:prstGeom>
        </p:spPr>
      </p:pic>
      <p:sp>
        <p:nvSpPr>
          <p:cNvPr id="10" name="Rechteck 15">
            <a:hlinkClick r:id="rId6" action="ppaction://hlinksldjump"/>
          </p:cNvPr>
          <p:cNvSpPr/>
          <p:nvPr/>
        </p:nvSpPr>
        <p:spPr bwMode="auto">
          <a:xfrm>
            <a:off x="370175" y="4383377"/>
            <a:ext cx="5236255" cy="1158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chemeClr val="bg1"/>
                </a:solidFill>
                <a:latin typeface="Arial"/>
              </a:rPr>
              <a:t>Abschlüsse im beruflichen Schulwesen</a:t>
            </a:r>
            <a:endParaRPr dirty="0">
              <a:solidFill>
                <a:schemeClr val="bg1"/>
              </a:solidFill>
            </a:endParaRPr>
          </a:p>
          <a:p>
            <a:pPr marL="0" marR="0" lvl="0" indent="0" algn="ctr" defTabSz="914400">
              <a:lnSpc>
                <a:spcPct val="100000"/>
              </a:lnSpc>
              <a:spcBef>
                <a:spcPts val="0"/>
              </a:spcBef>
              <a:spcAft>
                <a:spcPts val="0"/>
              </a:spcAft>
              <a:buClrTx/>
              <a:buSzTx/>
              <a:buFontTx/>
              <a:buNone/>
              <a:defRPr/>
            </a:pPr>
            <a:r>
              <a:rPr lang="de-DE" sz="2000" b="1" dirty="0">
                <a:solidFill>
                  <a:schemeClr val="bg1"/>
                </a:solidFill>
                <a:latin typeface="Arial"/>
              </a:rPr>
              <a:t>+ der Mittlere Schulabschluss über die beruflichen Schulen </a:t>
            </a:r>
            <a:r>
              <a:rPr lang="de-DE" sz="2000" b="1" u="sng" dirty="0">
                <a:solidFill>
                  <a:schemeClr val="bg1"/>
                </a:solidFill>
                <a:latin typeface="Arial"/>
              </a:rPr>
              <a:t>(MSB)</a:t>
            </a:r>
            <a:endParaRPr lang="de-DE" sz="2000" b="1" i="0" u="sng" strike="noStrike" cap="none" spc="0" dirty="0">
              <a:ln>
                <a:noFill/>
              </a:ln>
              <a:solidFill>
                <a:schemeClr val="bg1"/>
              </a:solidFill>
              <a:latin typeface="Arial"/>
            </a:endParaRPr>
          </a:p>
        </p:txBody>
      </p:sp>
      <p:sp>
        <p:nvSpPr>
          <p:cNvPr id="11" name="Rechteck 9">
            <a:hlinkClick r:id="rId7" action="ppaction://hlinksldjump"/>
          </p:cNvPr>
          <p:cNvSpPr/>
          <p:nvPr/>
        </p:nvSpPr>
        <p:spPr bwMode="auto">
          <a:xfrm>
            <a:off x="341261" y="5656092"/>
            <a:ext cx="5236255" cy="7528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a:lnSpc>
                <a:spcPct val="100000"/>
              </a:lnSpc>
              <a:spcBef>
                <a:spcPts val="0"/>
              </a:spcBef>
              <a:spcAft>
                <a:spcPts val="0"/>
              </a:spcAft>
              <a:buClrTx/>
              <a:buSzTx/>
              <a:buFontTx/>
              <a:buNone/>
              <a:defRPr/>
            </a:pPr>
            <a:r>
              <a:rPr lang="de-DE" sz="2000" b="1" i="0" u="none" strike="noStrike" cap="none" spc="0" dirty="0">
                <a:ln>
                  <a:noFill/>
                </a:ln>
                <a:solidFill>
                  <a:srgbClr val="13A87C"/>
                </a:solidFill>
                <a:latin typeface="Arial"/>
              </a:rPr>
              <a:t>Wichtige </a:t>
            </a:r>
            <a:r>
              <a:rPr lang="de-DE" sz="2000" b="1" i="0" u="sng" strike="noStrike" cap="none" spc="0" dirty="0">
                <a:ln>
                  <a:noFill/>
                </a:ln>
                <a:solidFill>
                  <a:srgbClr val="13A87C"/>
                </a:solidFill>
                <a:latin typeface="Arial"/>
              </a:rPr>
              <a:t>Ansprechpartner</a:t>
            </a:r>
            <a:r>
              <a:rPr lang="de-DE" sz="2000" b="1" i="0" u="none" strike="noStrike" cap="none" spc="0" dirty="0">
                <a:ln>
                  <a:noFill/>
                </a:ln>
                <a:solidFill>
                  <a:srgbClr val="13A87C"/>
                </a:solidFill>
                <a:latin typeface="Arial"/>
              </a:rPr>
              <a:t> im Übertritt</a:t>
            </a:r>
            <a:endParaRPr dirty="0">
              <a:solidFill>
                <a:srgbClr val="13A87C"/>
              </a:solidFill>
            </a:endParaRPr>
          </a:p>
        </p:txBody>
      </p:sp>
      <p:sp>
        <p:nvSpPr>
          <p:cNvPr id="13" name="Rechteck 9">
            <a:extLst>
              <a:ext uri="{FF2B5EF4-FFF2-40B4-BE49-F238E27FC236}">
                <a16:creationId xmlns:a16="http://schemas.microsoft.com/office/drawing/2014/main" id="{6135ACCC-3B6B-43F9-8BAC-09B06079BAFA}"/>
              </a:ext>
            </a:extLst>
          </p:cNvPr>
          <p:cNvSpPr/>
          <p:nvPr/>
        </p:nvSpPr>
        <p:spPr bwMode="auto">
          <a:xfrm>
            <a:off x="5400668" y="6088141"/>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8"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4" name="Rechteck 11">
            <a:hlinkClick r:id="rId9" action="ppaction://hlinksldjump"/>
            <a:extLst>
              <a:ext uri="{FF2B5EF4-FFF2-40B4-BE49-F238E27FC236}">
                <a16:creationId xmlns:a16="http://schemas.microsoft.com/office/drawing/2014/main" id="{94259493-D72D-49CA-B933-E1B48200F4DE}"/>
              </a:ext>
            </a:extLst>
          </p:cNvPr>
          <p:cNvSpPr/>
          <p:nvPr/>
        </p:nvSpPr>
        <p:spPr bwMode="auto">
          <a:xfrm>
            <a:off x="391475" y="959492"/>
            <a:ext cx="8461478" cy="750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lvl="0" algn="ctr">
              <a:defRPr/>
            </a:pPr>
            <a:r>
              <a:rPr lang="de-DE" sz="2000" b="1" u="sng" dirty="0">
                <a:solidFill>
                  <a:schemeClr val="bg1"/>
                </a:solidFill>
              </a:rPr>
              <a:t>Ziele</a:t>
            </a:r>
            <a:r>
              <a:rPr lang="de-DE" sz="2000" b="1" dirty="0">
                <a:solidFill>
                  <a:schemeClr val="bg1"/>
                </a:solidFill>
              </a:rPr>
              <a:t> der beruflichen Schulen</a:t>
            </a:r>
            <a:r>
              <a:rPr lang="de-DE" sz="2000" dirty="0">
                <a:solidFill>
                  <a:schemeClr val="bg1"/>
                </a:solidFill>
              </a:rPr>
              <a:t>  - </a:t>
            </a:r>
            <a:r>
              <a:rPr lang="de-DE" sz="2000" b="1" u="sng" dirty="0">
                <a:solidFill>
                  <a:schemeClr val="bg1"/>
                </a:solidFill>
              </a:rPr>
              <a:t>Die Wirtschaftsschule</a:t>
            </a:r>
            <a:endParaRPr lang="de-DE" sz="2000" u="sng"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Ziele der Wirtschaftsschule</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56</a:t>
            </a:fld>
            <a:endParaRPr lang="de-DE"/>
          </a:p>
        </p:txBody>
      </p:sp>
      <p:pic>
        <p:nvPicPr>
          <p:cNvPr id="6" name="Grafik 4" descr="Ein Bild, das dunkel, Licht, suchend, Fernsehen enthält.&#10;&#10;Automatisch generierte Beschreibung"/>
          <p:cNvPicPr>
            <a:picLocks noChangeAspect="1"/>
          </p:cNvPicPr>
          <p:nvPr/>
        </p:nvPicPr>
        <p:blipFill>
          <a:blip r:embed="rId2"/>
          <a:stretch/>
        </p:blipFill>
        <p:spPr bwMode="auto">
          <a:xfrm>
            <a:off x="7153145" y="5242730"/>
            <a:ext cx="1810784" cy="1122990"/>
          </a:xfrm>
          <a:prstGeom prst="rect">
            <a:avLst/>
          </a:prstGeom>
        </p:spPr>
      </p:pic>
      <p:sp>
        <p:nvSpPr>
          <p:cNvPr id="7" name="Textplatzhalter 3"/>
          <p:cNvSpPr>
            <a:spLocks/>
          </p:cNvSpPr>
          <p:nvPr/>
        </p:nvSpPr>
        <p:spPr bwMode="auto">
          <a:xfrm>
            <a:off x="180071" y="996307"/>
            <a:ext cx="8856425" cy="4717199"/>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lvl="0" indent="0">
              <a:lnSpc>
                <a:spcPct val="100000"/>
              </a:lnSpc>
              <a:buNone/>
              <a:defRPr/>
            </a:pPr>
            <a:r>
              <a:rPr lang="de-DE" sz="1800" b="1" dirty="0">
                <a:solidFill>
                  <a:srgbClr val="000000"/>
                </a:solidFill>
              </a:rPr>
              <a:t>Ziele der Wirtschaftsschule</a:t>
            </a:r>
            <a:r>
              <a:rPr lang="de-DE" sz="1800" dirty="0">
                <a:solidFill>
                  <a:srgbClr val="000000"/>
                </a:solidFill>
              </a:rPr>
              <a:t>: </a:t>
            </a:r>
            <a:endParaRPr dirty="0"/>
          </a:p>
          <a:p>
            <a:pPr lvl="0">
              <a:lnSpc>
                <a:spcPct val="100000"/>
              </a:lnSpc>
              <a:buFont typeface="Wingdings"/>
              <a:buChar char="v"/>
              <a:defRPr/>
            </a:pPr>
            <a:r>
              <a:rPr lang="de-DE" sz="1600" dirty="0">
                <a:solidFill>
                  <a:srgbClr val="000000"/>
                </a:solidFill>
              </a:rPr>
              <a:t>Praxisorientierte Vorbereitung auf unterschiedliche Berufsbilder (kaufmännisch, gewerblich, sozial, öffentliche Verwaltung)</a:t>
            </a:r>
          </a:p>
          <a:p>
            <a:pPr>
              <a:lnSpc>
                <a:spcPct val="100000"/>
              </a:lnSpc>
              <a:buFont typeface="Wingdings"/>
              <a:buChar char="v"/>
              <a:defRPr/>
            </a:pPr>
            <a:r>
              <a:rPr lang="de-DE" sz="1600" dirty="0">
                <a:solidFill>
                  <a:srgbClr val="000000"/>
                </a:solidFill>
                <a:ea typeface="Calibri"/>
              </a:rPr>
              <a:t>Die Wirtschaftsschule ist für Ihr Kind geeignet, wenn Interesse an einer ökonomischen Grundbildung besteht und eine solide Allgemeinbildung angestrebt wird. </a:t>
            </a:r>
          </a:p>
          <a:p>
            <a:pPr>
              <a:lnSpc>
                <a:spcPct val="100000"/>
              </a:lnSpc>
              <a:buFont typeface="Wingdings"/>
              <a:buChar char="v"/>
              <a:defRPr/>
            </a:pPr>
            <a:r>
              <a:rPr lang="de-DE" sz="1600" b="1" dirty="0">
                <a:solidFill>
                  <a:srgbClr val="000000"/>
                </a:solidFill>
                <a:ea typeface="Calibri"/>
              </a:rPr>
              <a:t>Abschluss: </a:t>
            </a:r>
            <a:r>
              <a:rPr lang="de-DE" sz="1600" dirty="0">
                <a:solidFill>
                  <a:srgbClr val="000000"/>
                </a:solidFill>
                <a:ea typeface="Calibri"/>
              </a:rPr>
              <a:t>Der Mittlere Schulabschluss - </a:t>
            </a:r>
            <a:r>
              <a:rPr lang="de-DE" sz="1600" b="1" dirty="0">
                <a:solidFill>
                  <a:srgbClr val="000000"/>
                </a:solidFill>
                <a:ea typeface="Calibri"/>
              </a:rPr>
              <a:t>Anschluss: </a:t>
            </a:r>
            <a:r>
              <a:rPr lang="de-DE" sz="1600" dirty="0">
                <a:solidFill>
                  <a:srgbClr val="000000"/>
                </a:solidFill>
                <a:ea typeface="Calibri"/>
                <a:hlinkClick r:id="rId3" action="ppaction://hlinksldjump"/>
              </a:rPr>
              <a:t>Berufsausbildung oder FOS</a:t>
            </a:r>
            <a:endParaRPr lang="de-DE" sz="1600" dirty="0">
              <a:solidFill>
                <a:srgbClr val="000000"/>
              </a:solidFill>
              <a:ea typeface="Calibri"/>
            </a:endParaRPr>
          </a:p>
          <a:p>
            <a:pPr marL="0" indent="0">
              <a:lnSpc>
                <a:spcPct val="100000"/>
              </a:lnSpc>
              <a:buNone/>
              <a:defRPr/>
            </a:pPr>
            <a:r>
              <a:rPr lang="de-DE" sz="1600" b="1" dirty="0">
                <a:solidFill>
                  <a:srgbClr val="000000"/>
                </a:solidFill>
              </a:rPr>
              <a:t/>
            </a:r>
            <a:br>
              <a:rPr lang="de-DE" sz="1600" b="1" dirty="0">
                <a:solidFill>
                  <a:srgbClr val="000000"/>
                </a:solidFill>
              </a:rPr>
            </a:br>
            <a:r>
              <a:rPr lang="de-DE" sz="1600" b="1" dirty="0">
                <a:solidFill>
                  <a:srgbClr val="000000"/>
                </a:solidFill>
              </a:rPr>
              <a:t>Übertrittsmöglichkeiten aus der Mittelschule:</a:t>
            </a:r>
            <a:br>
              <a:rPr lang="de-DE" sz="1600" b="1" dirty="0">
                <a:solidFill>
                  <a:srgbClr val="000000"/>
                </a:solidFill>
              </a:rPr>
            </a:br>
            <a:r>
              <a:rPr lang="de-DE" sz="1600" dirty="0">
                <a:solidFill>
                  <a:srgbClr val="000000"/>
                </a:solidFill>
                <a:ea typeface="Calibri"/>
              </a:rPr>
              <a:t>bei Notendurchschnitt von 2,66 in den Fächern Deutsch, Englisch, Mathematik aus 5.-7.Klasse</a:t>
            </a:r>
            <a:r>
              <a:rPr lang="de-DE" sz="800" dirty="0">
                <a:solidFill>
                  <a:srgbClr val="000000"/>
                </a:solidFill>
                <a:ea typeface="Calibri"/>
              </a:rPr>
              <a:t/>
            </a:r>
            <a:br>
              <a:rPr lang="de-DE" sz="800" dirty="0">
                <a:solidFill>
                  <a:srgbClr val="000000"/>
                </a:solidFill>
                <a:ea typeface="Calibri"/>
              </a:rPr>
            </a:br>
            <a:endParaRPr lang="de-DE" sz="800" dirty="0"/>
          </a:p>
          <a:p>
            <a:pPr>
              <a:lnSpc>
                <a:spcPct val="100000"/>
              </a:lnSpc>
              <a:spcAft>
                <a:spcPts val="800"/>
              </a:spcAft>
              <a:defRPr/>
            </a:pPr>
            <a:r>
              <a:rPr lang="de-DE" sz="1600" u="sng" dirty="0">
                <a:solidFill>
                  <a:srgbClr val="000000"/>
                </a:solidFill>
                <a:ea typeface="Calibri"/>
              </a:rPr>
              <a:t>Nach der 5.Klasse</a:t>
            </a:r>
            <a:r>
              <a:rPr lang="de-DE" sz="1600" dirty="0">
                <a:solidFill>
                  <a:srgbClr val="000000"/>
                </a:solidFill>
                <a:ea typeface="Calibri"/>
              </a:rPr>
              <a:t>  in die Vorklasse der 4-stufigenWirtschaftsschule</a:t>
            </a:r>
            <a:endParaRPr lang="de-DE" sz="1600" dirty="0"/>
          </a:p>
          <a:p>
            <a:pPr>
              <a:lnSpc>
                <a:spcPct val="100000"/>
              </a:lnSpc>
              <a:spcAft>
                <a:spcPts val="800"/>
              </a:spcAft>
              <a:defRPr/>
            </a:pPr>
            <a:r>
              <a:rPr lang="de-DE" sz="1600" u="sng" dirty="0">
                <a:solidFill>
                  <a:srgbClr val="000000"/>
                </a:solidFill>
                <a:ea typeface="Calibri"/>
              </a:rPr>
              <a:t>Nach der 6.Klasse</a:t>
            </a:r>
            <a:r>
              <a:rPr lang="de-DE" sz="1600" dirty="0">
                <a:solidFill>
                  <a:srgbClr val="000000"/>
                </a:solidFill>
                <a:ea typeface="Calibri"/>
              </a:rPr>
              <a:t> in die 4-stufige Wirtschaftsschule</a:t>
            </a:r>
            <a:endParaRPr lang="de-DE" sz="1600" dirty="0"/>
          </a:p>
          <a:p>
            <a:pPr>
              <a:lnSpc>
                <a:spcPct val="100000"/>
              </a:lnSpc>
              <a:spcAft>
                <a:spcPts val="800"/>
              </a:spcAft>
              <a:defRPr/>
            </a:pPr>
            <a:r>
              <a:rPr lang="de-DE" sz="1600" u="sng" dirty="0">
                <a:solidFill>
                  <a:srgbClr val="000000"/>
                </a:solidFill>
                <a:ea typeface="Calibri"/>
              </a:rPr>
              <a:t>Nach der 7.Klasse</a:t>
            </a:r>
            <a:r>
              <a:rPr lang="de-DE" sz="1600" dirty="0">
                <a:solidFill>
                  <a:srgbClr val="000000"/>
                </a:solidFill>
                <a:ea typeface="Calibri"/>
              </a:rPr>
              <a:t> in die 3-stufige Wirtschaftsschule</a:t>
            </a:r>
            <a:endParaRPr lang="de-DE" sz="1600" dirty="0"/>
          </a:p>
          <a:p>
            <a:pPr>
              <a:lnSpc>
                <a:spcPct val="100000"/>
              </a:lnSpc>
              <a:spcAft>
                <a:spcPts val="800"/>
              </a:spcAft>
              <a:defRPr/>
            </a:pPr>
            <a:r>
              <a:rPr lang="de-DE" sz="1600" b="1" u="sng" dirty="0">
                <a:solidFill>
                  <a:srgbClr val="000000"/>
                </a:solidFill>
                <a:ea typeface="Calibri"/>
              </a:rPr>
              <a:t>Nach der 9.Klasse</a:t>
            </a:r>
            <a:r>
              <a:rPr lang="de-DE" sz="1600" b="1" dirty="0">
                <a:solidFill>
                  <a:srgbClr val="000000"/>
                </a:solidFill>
                <a:ea typeface="Calibri"/>
              </a:rPr>
              <a:t> </a:t>
            </a:r>
            <a:r>
              <a:rPr lang="de-DE" sz="1600" dirty="0">
                <a:solidFill>
                  <a:srgbClr val="000000"/>
                </a:solidFill>
                <a:ea typeface="Calibri"/>
              </a:rPr>
              <a:t>in die 2-stufige Wirtschaftsschule, nach erfolgreichem Abschluss der 9.Klasse, evtl. mit Probeunterricht</a:t>
            </a:r>
          </a:p>
          <a:p>
            <a:pPr>
              <a:lnSpc>
                <a:spcPct val="100000"/>
              </a:lnSpc>
              <a:spcAft>
                <a:spcPts val="800"/>
              </a:spcAft>
              <a:defRPr/>
            </a:pPr>
            <a:r>
              <a:rPr lang="de-DE" sz="1600" dirty="0">
                <a:solidFill>
                  <a:srgbClr val="000000"/>
                </a:solidFill>
              </a:rPr>
              <a:t>Aus M-Zug, Realschule und Gymnasium ist auch ein Wechsel ohne Notendurchschnitt möglich  </a:t>
            </a:r>
            <a:br>
              <a:rPr lang="de-DE" sz="1600" dirty="0">
                <a:solidFill>
                  <a:srgbClr val="000000"/>
                </a:solidFill>
              </a:rPr>
            </a:br>
            <a:r>
              <a:rPr lang="de-DE" sz="1600" dirty="0">
                <a:solidFill>
                  <a:srgbClr val="000000"/>
                </a:solidFill>
              </a:rPr>
              <a:t> =&gt; Informieren Sie sich bei der Beratungslehrkraft der jeweiligen Wirtschaftsschule,</a:t>
            </a:r>
            <a:br>
              <a:rPr lang="de-DE" sz="1600" dirty="0">
                <a:solidFill>
                  <a:srgbClr val="000000"/>
                </a:solidFill>
              </a:rPr>
            </a:br>
            <a:r>
              <a:rPr lang="de-DE" sz="1600" dirty="0">
                <a:solidFill>
                  <a:srgbClr val="000000"/>
                </a:solidFill>
              </a:rPr>
              <a:t>      inwiefern ein Neuanfang in einer Eingangsstufe eine Möglichkeit ist.</a:t>
            </a:r>
            <a:endParaRPr lang="de-DE" sz="1600" dirty="0"/>
          </a:p>
          <a:p>
            <a:pPr marL="0" indent="0">
              <a:lnSpc>
                <a:spcPct val="100000"/>
              </a:lnSpc>
              <a:buNone/>
              <a:defRPr/>
            </a:pPr>
            <a:endParaRPr lang="de-DE" sz="1600" dirty="0">
              <a:solidFill>
                <a:srgbClr val="000000"/>
              </a:solidFill>
              <a:ea typeface="Calibri"/>
            </a:endParaRPr>
          </a:p>
          <a:p>
            <a:pPr>
              <a:lnSpc>
                <a:spcPct val="100000"/>
              </a:lnSpc>
              <a:buFont typeface="Wingdings"/>
              <a:buChar char="v"/>
              <a:defRPr/>
            </a:pPr>
            <a:endParaRPr lang="de-DE" sz="1200" dirty="0">
              <a:solidFill>
                <a:srgbClr val="000000"/>
              </a:solidFill>
            </a:endParaRPr>
          </a:p>
        </p:txBody>
      </p:sp>
      <p:sp>
        <p:nvSpPr>
          <p:cNvPr id="8" name="Textfeld 6">
            <a:hlinkClick r:id="rId4" action="ppaction://hlinksldjump"/>
          </p:cNvPr>
          <p:cNvSpPr>
            <a:spLocks/>
          </p:cNvSpPr>
          <p:nvPr/>
        </p:nvSpPr>
        <p:spPr bwMode="auto">
          <a:xfrm>
            <a:off x="154481" y="5715333"/>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u="sng" dirty="0">
                <a:solidFill>
                  <a:srgbClr val="0070C0"/>
                </a:solidFill>
                <a:hlinkClick r:id="rId5" action="ppaction://hlinksldjump" tooltip="ppaction://hlinksldjumpslide51"/>
              </a:rPr>
              <a:t>&gt; Zurück zu Übersicht: Berufliche Schulen und Abschlüsse</a:t>
            </a:r>
            <a:endParaRPr lang="de-DE" dirty="0">
              <a:solidFill>
                <a:srgbClr val="0070C0"/>
              </a:solidFill>
            </a:endParaRPr>
          </a:p>
        </p:txBody>
      </p:sp>
      <p:sp>
        <p:nvSpPr>
          <p:cNvPr id="10" name="Textfeld 8"/>
          <p:cNvSpPr>
            <a:spLocks/>
          </p:cNvSpPr>
          <p:nvPr/>
        </p:nvSpPr>
        <p:spPr bwMode="auto">
          <a:xfrm>
            <a:off x="4764489" y="6069168"/>
            <a:ext cx="5042270" cy="465536"/>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u="sng" dirty="0">
                <a:solidFill>
                  <a:srgbClr val="000000"/>
                </a:solidFill>
                <a:hlinkClick r:id="rId6" action="ppaction://hlinksldjump" tooltip="ppaction://hlinksldjumpslide53"/>
              </a:rPr>
              <a:t>&gt; Ziele der weiteren beruflichen Schulen</a:t>
            </a:r>
            <a:endParaRPr lang="de-DE" dirty="0">
              <a:solidFill>
                <a:srgbClr val="000000"/>
              </a:solidFill>
            </a:endParaRPr>
          </a:p>
        </p:txBody>
      </p:sp>
      <p:sp>
        <p:nvSpPr>
          <p:cNvPr id="11" name="Rechteck 10">
            <a:extLst>
              <a:ext uri="{FF2B5EF4-FFF2-40B4-BE49-F238E27FC236}">
                <a16:creationId xmlns:a16="http://schemas.microsoft.com/office/drawing/2014/main" id="{2594C6B2-3052-4927-A519-B80A8E0E246E}"/>
              </a:ext>
            </a:extLst>
          </p:cNvPr>
          <p:cNvSpPr/>
          <p:nvPr/>
        </p:nvSpPr>
        <p:spPr bwMode="auto">
          <a:xfrm>
            <a:off x="99860" y="611727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Ziele der weiteren beruflichen Schulen</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57</a:t>
            </a:fld>
            <a:endParaRPr lang="de-DE"/>
          </a:p>
        </p:txBody>
      </p:sp>
      <p:pic>
        <p:nvPicPr>
          <p:cNvPr id="6" name="Grafik 4" descr="Ein Bild, das dunkel, Licht, suchend, Fernsehen enthält.&#10;&#10;Automatisch generierte Beschreibung"/>
          <p:cNvPicPr>
            <a:picLocks noChangeAspect="1"/>
          </p:cNvPicPr>
          <p:nvPr/>
        </p:nvPicPr>
        <p:blipFill>
          <a:blip r:embed="rId2"/>
          <a:stretch/>
        </p:blipFill>
        <p:spPr bwMode="auto">
          <a:xfrm>
            <a:off x="5159868" y="2464092"/>
            <a:ext cx="3519087" cy="2182425"/>
          </a:xfrm>
          <a:prstGeom prst="rect">
            <a:avLst/>
          </a:prstGeom>
        </p:spPr>
      </p:pic>
      <p:sp>
        <p:nvSpPr>
          <p:cNvPr id="7" name="Textplatzhalter 3"/>
          <p:cNvSpPr>
            <a:spLocks/>
          </p:cNvSpPr>
          <p:nvPr/>
        </p:nvSpPr>
        <p:spPr bwMode="auto">
          <a:xfrm>
            <a:off x="611560" y="1184256"/>
            <a:ext cx="8389937" cy="4608041"/>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indent="0">
              <a:buNone/>
              <a:defRPr/>
            </a:pPr>
            <a:r>
              <a:rPr lang="de-DE" b="1">
                <a:solidFill>
                  <a:srgbClr val="13A87C"/>
                </a:solidFill>
              </a:rPr>
              <a:t>Weitere berufliche Schulen:</a:t>
            </a:r>
            <a:endParaRPr/>
          </a:p>
          <a:p>
            <a:pPr lvl="0">
              <a:defRPr/>
            </a:pPr>
            <a:r>
              <a:rPr lang="de-DE">
                <a:solidFill>
                  <a:srgbClr val="000000"/>
                </a:solidFill>
              </a:rPr>
              <a:t>berufliche Qualifikation</a:t>
            </a:r>
            <a:endParaRPr/>
          </a:p>
          <a:p>
            <a:pPr lvl="0">
              <a:defRPr/>
            </a:pPr>
            <a:r>
              <a:rPr lang="de-DE">
                <a:solidFill>
                  <a:srgbClr val="000000"/>
                </a:solidFill>
              </a:rPr>
              <a:t>berufliche Vertiefung/Weiterbildung</a:t>
            </a:r>
            <a:endParaRPr/>
          </a:p>
          <a:p>
            <a:pPr>
              <a:defRPr/>
            </a:pPr>
            <a:r>
              <a:rPr lang="de-DE">
                <a:solidFill>
                  <a:srgbClr val="000000"/>
                </a:solidFill>
              </a:rPr>
              <a:t>gegebenenfalls Studienorientierung</a:t>
            </a:r>
            <a:endParaRPr/>
          </a:p>
        </p:txBody>
      </p:sp>
      <p:sp>
        <p:nvSpPr>
          <p:cNvPr id="8" name="Textfeld 3"/>
          <p:cNvSpPr>
            <a:spLocks/>
          </p:cNvSpPr>
          <p:nvPr/>
        </p:nvSpPr>
        <p:spPr bwMode="auto">
          <a:xfrm>
            <a:off x="465044" y="3161026"/>
            <a:ext cx="5068827" cy="1800271"/>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a:solidFill>
                  <a:schemeClr val="tx2"/>
                </a:solidFill>
              </a:rPr>
              <a:t>Die Ziele der vielen beruflichen Schulen</a:t>
            </a:r>
            <a:br>
              <a:rPr lang="de-DE">
                <a:solidFill>
                  <a:schemeClr val="tx2"/>
                </a:solidFill>
              </a:rPr>
            </a:br>
            <a:r>
              <a:rPr lang="de-DE">
                <a:solidFill>
                  <a:schemeClr val="tx2"/>
                </a:solidFill>
              </a:rPr>
              <a:t>sind je nach </a:t>
            </a:r>
            <a:r>
              <a:rPr lang="de-DE" u="sng">
                <a:solidFill>
                  <a:schemeClr val="tx2"/>
                </a:solidFill>
                <a:hlinkClick r:id="rId3" action="ppaction://hlinksldjump" tooltip="ppaction://hlinksldjumpslide55"/>
              </a:rPr>
              <a:t>Schulart</a:t>
            </a:r>
            <a:r>
              <a:rPr lang="de-DE">
                <a:solidFill>
                  <a:schemeClr val="tx2"/>
                </a:solidFill>
              </a:rPr>
              <a:t> natürlich sehr verschieden.</a:t>
            </a:r>
            <a:endParaRPr/>
          </a:p>
          <a:p>
            <a:pPr>
              <a:spcBef>
                <a:spcPts val="336"/>
              </a:spcBef>
              <a:buClr>
                <a:schemeClr val="tx2"/>
              </a:buClr>
              <a:defRPr/>
            </a:pPr>
            <a:r>
              <a:rPr lang="de-DE">
                <a:solidFill>
                  <a:srgbClr val="000000"/>
                </a:solidFill>
              </a:rPr>
              <a:t>Alle Schulen bieten zusätzliche Aus- und</a:t>
            </a:r>
            <a:br>
              <a:rPr lang="de-DE">
                <a:solidFill>
                  <a:srgbClr val="000000"/>
                </a:solidFill>
              </a:rPr>
            </a:br>
            <a:r>
              <a:rPr lang="de-DE">
                <a:solidFill>
                  <a:srgbClr val="000000"/>
                </a:solidFill>
              </a:rPr>
              <a:t>Weiterbildung an und tragen so dazu bei,</a:t>
            </a:r>
          </a:p>
          <a:p>
            <a:pPr>
              <a:spcBef>
                <a:spcPts val="335"/>
              </a:spcBef>
              <a:buClr>
                <a:schemeClr val="tx2"/>
              </a:buClr>
              <a:defRPr/>
            </a:pPr>
            <a:r>
              <a:rPr lang="de-DE">
                <a:solidFill>
                  <a:srgbClr val="000000"/>
                </a:solidFill>
              </a:rPr>
              <a:t>dass ein ständiges Weiterlernen möglich ist.</a:t>
            </a:r>
            <a:endParaRPr/>
          </a:p>
        </p:txBody>
      </p:sp>
      <p:sp>
        <p:nvSpPr>
          <p:cNvPr id="9" name="Textfeld 8">
            <a:hlinkClick r:id="rId4" action="ppaction://hlinksldjump"/>
          </p:cNvPr>
          <p:cNvSpPr>
            <a:spLocks/>
          </p:cNvSpPr>
          <p:nvPr/>
        </p:nvSpPr>
        <p:spPr bwMode="auto">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u="sng">
                <a:solidFill>
                  <a:srgbClr val="0070C0"/>
                </a:solidFill>
                <a:hlinkClick r:id="rId5" action="ppaction://hlinksldjump" tooltip="ppaction://hlinksldjumpslide51"/>
              </a:rPr>
              <a:t>&gt; Zurück zu Übersicht: Berufliche Schulen und Abschlüsse</a:t>
            </a:r>
            <a:endParaRPr lang="de-DE">
              <a:solidFill>
                <a:srgbClr val="0070C0"/>
              </a:solidFill>
            </a:endParaRPr>
          </a:p>
        </p:txBody>
      </p:sp>
      <p:sp>
        <p:nvSpPr>
          <p:cNvPr id="11" name="Textfeld 10"/>
          <p:cNvSpPr>
            <a:spLocks/>
          </p:cNvSpPr>
          <p:nvPr/>
        </p:nvSpPr>
        <p:spPr bwMode="auto">
          <a:xfrm>
            <a:off x="440140" y="5143406"/>
            <a:ext cx="5042270" cy="465536"/>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u="sng">
                <a:solidFill>
                  <a:srgbClr val="000000"/>
                </a:solidFill>
                <a:hlinkClick r:id="rId6" action="ppaction://hlinksldjump" tooltip="ppaction://hlinksldjumpslide52"/>
              </a:rPr>
              <a:t>&gt; Ziele der Wirtschaftsschule</a:t>
            </a:r>
            <a:endParaRPr lang="de-DE">
              <a:solidFill>
                <a:srgbClr val="000000"/>
              </a:solidFill>
            </a:endParaRPr>
          </a:p>
        </p:txBody>
      </p:sp>
      <p:sp>
        <p:nvSpPr>
          <p:cNvPr id="12" name="Rechteck 11">
            <a:extLst>
              <a:ext uri="{FF2B5EF4-FFF2-40B4-BE49-F238E27FC236}">
                <a16:creationId xmlns:a16="http://schemas.microsoft.com/office/drawing/2014/main" id="{FD459462-9635-4268-A5E7-CCE024A59E6B}"/>
              </a:ext>
            </a:extLst>
          </p:cNvPr>
          <p:cNvSpPr/>
          <p:nvPr/>
        </p:nvSpPr>
        <p:spPr bwMode="auto">
          <a:xfrm>
            <a:off x="402162" y="6119830"/>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Erwartungen im beruflichen Schulwesen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58</a:t>
            </a:fld>
            <a:endParaRPr lang="de-DE"/>
          </a:p>
        </p:txBody>
      </p:sp>
      <p:pic>
        <p:nvPicPr>
          <p:cNvPr id="6" name="Grafik 4" descr="Ein Bild, das Objekt, Uhr, Laptop, Licht enthält.&#10;&#10;Automatisch generierte Beschreibung"/>
          <p:cNvPicPr>
            <a:picLocks noChangeAspect="1"/>
          </p:cNvPicPr>
          <p:nvPr/>
        </p:nvPicPr>
        <p:blipFill>
          <a:blip r:embed="rId2"/>
          <a:stretch/>
        </p:blipFill>
        <p:spPr bwMode="auto">
          <a:xfrm>
            <a:off x="5220072" y="3887528"/>
            <a:ext cx="3706614" cy="1669104"/>
          </a:xfrm>
          <a:prstGeom prst="rect">
            <a:avLst/>
          </a:prstGeom>
        </p:spPr>
      </p:pic>
      <p:sp>
        <p:nvSpPr>
          <p:cNvPr id="8" name="Textfeld 7">
            <a:hlinkClick r:id="rId3" action="ppaction://hlinksldjump"/>
          </p:cNvPr>
          <p:cNvSpPr>
            <a:spLocks/>
          </p:cNvSpPr>
          <p:nvPr/>
        </p:nvSpPr>
        <p:spPr bwMode="auto">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u="sng" dirty="0">
                <a:solidFill>
                  <a:srgbClr val="0070C0"/>
                </a:solidFill>
                <a:hlinkClick r:id="rId4" action="ppaction://hlinksldjump" tooltip="ppaction://hlinksldjumpslide51"/>
              </a:rPr>
              <a:t>&gt; Zurück zu Übersicht: Berufliche Schulen und Abschlüsse</a:t>
            </a:r>
            <a:endParaRPr lang="de-DE" dirty="0">
              <a:solidFill>
                <a:srgbClr val="0070C0"/>
              </a:solidFill>
            </a:endParaRPr>
          </a:p>
        </p:txBody>
      </p:sp>
      <p:sp>
        <p:nvSpPr>
          <p:cNvPr id="9" name="Rechteck 8"/>
          <p:cNvSpPr/>
          <p:nvPr/>
        </p:nvSpPr>
        <p:spPr bwMode="auto">
          <a:xfrm>
            <a:off x="412841" y="6139371"/>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0" name="Textplatzhalter 3">
            <a:extLst>
              <a:ext uri="{FF2B5EF4-FFF2-40B4-BE49-F238E27FC236}">
                <a16:creationId xmlns:a16="http://schemas.microsoft.com/office/drawing/2014/main" id="{5FB52F9C-09D9-4985-B79D-53E26AC92ED7}"/>
              </a:ext>
            </a:extLst>
          </p:cNvPr>
          <p:cNvSpPr>
            <a:spLocks/>
          </p:cNvSpPr>
          <p:nvPr/>
        </p:nvSpPr>
        <p:spPr bwMode="auto">
          <a:xfrm>
            <a:off x="443359" y="984209"/>
            <a:ext cx="8593137" cy="4605649"/>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lvl="0">
              <a:defRPr/>
            </a:pPr>
            <a:r>
              <a:rPr lang="de-DE" dirty="0">
                <a:solidFill>
                  <a:srgbClr val="000000"/>
                </a:solidFill>
              </a:rPr>
              <a:t>auf Beruf oder Berufsfelder fokussiertes Interesse </a:t>
            </a:r>
            <a:endParaRPr dirty="0"/>
          </a:p>
          <a:p>
            <a:pPr lvl="0">
              <a:defRPr/>
            </a:pPr>
            <a:r>
              <a:rPr lang="de-DE" dirty="0">
                <a:solidFill>
                  <a:srgbClr val="000000"/>
                </a:solidFill>
              </a:rPr>
              <a:t>je nach Schulart angepasstes Lernvolumen</a:t>
            </a:r>
            <a:endParaRPr dirty="0"/>
          </a:p>
          <a:p>
            <a:pPr lvl="0">
              <a:lnSpc>
                <a:spcPts val="3000"/>
              </a:lnSpc>
              <a:defRPr/>
            </a:pPr>
            <a:r>
              <a:rPr lang="de-DE" b="1" dirty="0">
                <a:solidFill>
                  <a:srgbClr val="000000"/>
                </a:solidFill>
              </a:rPr>
              <a:t>Fachlehrerprinzip </a:t>
            </a:r>
            <a:r>
              <a:rPr lang="de-DE" dirty="0">
                <a:solidFill>
                  <a:srgbClr val="000000"/>
                </a:solidFill>
              </a:rPr>
              <a:t>und</a:t>
            </a:r>
            <a:r>
              <a:rPr lang="de-DE" b="1" dirty="0">
                <a:solidFill>
                  <a:srgbClr val="000000"/>
                </a:solidFill>
              </a:rPr>
              <a:t> </a:t>
            </a:r>
            <a:r>
              <a:rPr lang="de-DE" dirty="0">
                <a:solidFill>
                  <a:srgbClr val="000000"/>
                </a:solidFill>
              </a:rPr>
              <a:t>schulartabhängig angepasstes Lerntempo</a:t>
            </a:r>
          </a:p>
          <a:p>
            <a:pPr lvl="0">
              <a:lnSpc>
                <a:spcPts val="3000"/>
              </a:lnSpc>
              <a:defRPr/>
            </a:pPr>
            <a:r>
              <a:rPr lang="de-DE" dirty="0">
                <a:solidFill>
                  <a:srgbClr val="000000"/>
                </a:solidFill>
              </a:rPr>
              <a:t>Jeder </a:t>
            </a:r>
            <a:r>
              <a:rPr lang="de-DE" b="1" dirty="0">
                <a:solidFill>
                  <a:srgbClr val="000000"/>
                </a:solidFill>
              </a:rPr>
              <a:t>Neustart</a:t>
            </a:r>
            <a:r>
              <a:rPr lang="de-DE" dirty="0">
                <a:solidFill>
                  <a:srgbClr val="000000"/>
                </a:solidFill>
              </a:rPr>
              <a:t> an der </a:t>
            </a:r>
            <a:r>
              <a:rPr lang="de-DE" b="1" dirty="0">
                <a:solidFill>
                  <a:srgbClr val="000000"/>
                </a:solidFill>
              </a:rPr>
              <a:t>Berufsschule</a:t>
            </a:r>
            <a:r>
              <a:rPr lang="de-DE" dirty="0">
                <a:solidFill>
                  <a:srgbClr val="000000"/>
                </a:solidFill>
              </a:rPr>
              <a:t> oder der Eingangsstufe der </a:t>
            </a:r>
            <a:r>
              <a:rPr lang="de-DE" b="1" dirty="0">
                <a:solidFill>
                  <a:srgbClr val="000000"/>
                </a:solidFill>
              </a:rPr>
              <a:t>Wirtschaftsschule</a:t>
            </a:r>
            <a:r>
              <a:rPr lang="de-DE" dirty="0">
                <a:solidFill>
                  <a:srgbClr val="000000"/>
                </a:solidFill>
              </a:rPr>
              <a:t> eröffnet neue Chancen in neuen Lerngemeinschaften</a:t>
            </a:r>
            <a:r>
              <a:rPr lang="de-DE" b="1" dirty="0">
                <a:solidFill>
                  <a:srgbClr val="000000"/>
                </a:solidFill>
              </a:rPr>
              <a:t/>
            </a:r>
            <a:br>
              <a:rPr lang="de-DE" b="1" dirty="0">
                <a:solidFill>
                  <a:srgbClr val="000000"/>
                </a:solidFill>
              </a:rPr>
            </a:br>
            <a:endParaRPr lang="de-DE" b="1" dirty="0">
              <a:solidFill>
                <a:srgbClr val="000000"/>
              </a:solidFill>
            </a:endParaRPr>
          </a:p>
          <a:p>
            <a:pPr lvl="0">
              <a:defRPr/>
            </a:pPr>
            <a:r>
              <a:rPr lang="de-DE" dirty="0">
                <a:solidFill>
                  <a:srgbClr val="000000"/>
                </a:solidFill>
              </a:rPr>
              <a:t>je nach Schulart mehr oder weniger abstraktes Denken</a:t>
            </a:r>
            <a:br>
              <a:rPr lang="de-DE" dirty="0">
                <a:solidFill>
                  <a:srgbClr val="000000"/>
                </a:solidFill>
              </a:rPr>
            </a:br>
            <a:r>
              <a:rPr lang="de-DE" dirty="0">
                <a:solidFill>
                  <a:srgbClr val="000000"/>
                </a:solidFill>
              </a:rPr>
              <a:t>mit mehr oder weniger starker Praxisorientierung</a:t>
            </a:r>
            <a:endParaRPr dirty="0"/>
          </a:p>
          <a:p>
            <a:pPr lvl="0">
              <a:defRPr/>
            </a:pPr>
            <a:r>
              <a:rPr lang="de-DE" dirty="0">
                <a:solidFill>
                  <a:srgbClr val="000000"/>
                </a:solidFill>
              </a:rPr>
              <a:t>Lernverhalten abhängig von der Schulart</a:t>
            </a:r>
          </a:p>
          <a:p>
            <a:pPr>
              <a:defRPr/>
            </a:pPr>
            <a:r>
              <a:rPr lang="de-DE" dirty="0">
                <a:solidFill>
                  <a:srgbClr val="000000"/>
                </a:solidFill>
              </a:rPr>
              <a:t>Niveau und Zahl der Fremdsprachen</a:t>
            </a:r>
            <a:br>
              <a:rPr lang="de-DE" dirty="0">
                <a:solidFill>
                  <a:srgbClr val="000000"/>
                </a:solidFill>
              </a:rPr>
            </a:br>
            <a:r>
              <a:rPr lang="de-DE" dirty="0">
                <a:solidFill>
                  <a:srgbClr val="000000"/>
                </a:solidFill>
              </a:rPr>
              <a:t>abhängig von der Schulart</a:t>
            </a:r>
            <a:r>
              <a:rPr lang="de-DE" dirty="0"/>
              <a:t/>
            </a:r>
            <a:br>
              <a:rPr lang="de-DE" dirty="0"/>
            </a:b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95288" y="122754"/>
            <a:ext cx="7489080" cy="648000"/>
          </a:xfrm>
        </p:spPr>
        <p:txBody>
          <a:bodyPr/>
          <a:lstStyle/>
          <a:p>
            <a:pPr>
              <a:defRPr/>
            </a:pPr>
            <a:r>
              <a:rPr lang="de-DE" sz="2800"/>
              <a:t>Wie können wir als Eltern mitentscheiden?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a:t>
            </a:fld>
            <a:endParaRPr lang="de-DE"/>
          </a:p>
        </p:txBody>
      </p:sp>
      <p:pic>
        <p:nvPicPr>
          <p:cNvPr id="6" name="Grafik 4" descr="Ein Bild, das Foto, dunkel, Licht, schwarz enthält.&#10;&#10;Automatisch generierte Beschreibung"/>
          <p:cNvPicPr>
            <a:picLocks noChangeAspect="1"/>
          </p:cNvPicPr>
          <p:nvPr/>
        </p:nvPicPr>
        <p:blipFill>
          <a:blip r:embed="rId2"/>
          <a:stretch/>
        </p:blipFill>
        <p:spPr bwMode="auto">
          <a:xfrm>
            <a:off x="7321994" y="4797425"/>
            <a:ext cx="992874" cy="1261971"/>
          </a:xfrm>
          <a:prstGeom prst="rect">
            <a:avLst/>
          </a:prstGeom>
        </p:spPr>
      </p:pic>
      <p:sp>
        <p:nvSpPr>
          <p:cNvPr id="7" name="Rechteck 16"/>
          <p:cNvSpPr/>
          <p:nvPr/>
        </p:nvSpPr>
        <p:spPr bwMode="auto">
          <a:xfrm>
            <a:off x="429340" y="1341438"/>
            <a:ext cx="7848872" cy="2585323"/>
          </a:xfrm>
          <a:prstGeom prst="rect">
            <a:avLst/>
          </a:prstGeom>
        </p:spPr>
        <p:txBody>
          <a:bodyPr wrap="square">
            <a:spAutoFit/>
          </a:bodyPr>
          <a:lstStyle/>
          <a:p>
            <a:pPr>
              <a:defRPr/>
            </a:pPr>
            <a:r>
              <a:rPr lang="de-DE" dirty="0"/>
              <a:t>Die genannten Noten, also die Aufnahmebedingungen, eröffnen die Möglichkeit an die jeweilige Schule zu wechseln. </a:t>
            </a:r>
            <a:br>
              <a:rPr lang="de-DE" dirty="0"/>
            </a:br>
            <a:r>
              <a:rPr lang="de-DE" dirty="0"/>
              <a:t>Gleichzeitig können Sie als Eltern auch eine Schulart für ihr Kind wählen, für die der Notendurchschnitt nicht so hoch ist (z.B. Realschule statt Gymnasium bei einem Notendurchschnitt von 2,33).</a:t>
            </a:r>
          </a:p>
          <a:p>
            <a:pPr>
              <a:defRPr/>
            </a:pPr>
            <a:r>
              <a:rPr lang="de-DE" dirty="0"/>
              <a:t> </a:t>
            </a:r>
            <a:endParaRPr dirty="0"/>
          </a:p>
          <a:p>
            <a:pPr>
              <a:defRPr/>
            </a:pPr>
            <a:r>
              <a:rPr lang="de-DE" dirty="0"/>
              <a:t>Falls Ihr Kind einen Notendurchschnitt für eine bestimmte Schule noch nicht erreicht hat, kann es den Probeunterricht (siehe &gt; </a:t>
            </a:r>
            <a:r>
              <a:rPr lang="de-DE" dirty="0">
                <a:hlinkClick r:id="rId3" action="ppaction://hlinksldjump"/>
              </a:rPr>
              <a:t>Probeunterricht</a:t>
            </a:r>
            <a:r>
              <a:rPr lang="de-DE" dirty="0"/>
              <a:t>) besuchen.</a:t>
            </a:r>
            <a:endParaRPr lang="de-DE" sz="1600" dirty="0"/>
          </a:p>
        </p:txBody>
      </p:sp>
      <p:pic>
        <p:nvPicPr>
          <p:cNvPr id="8" name="Folienzoom 6">
            <a:hlinkClick r:id="rId4" action="ppaction://hlinksldjump"/>
          </p:cNvPr>
          <p:cNvPicPr>
            <a:picLocks noGrp="1" noRot="1" noChangeAspect="1" noMove="1" noResize="1" noEditPoints="1" noAdjustHandles="1" noChangeArrowheads="1" noChangeShapeType="1"/>
          </p:cNvPicPr>
          <p:nvPr/>
        </p:nvPicPr>
        <p:blipFill>
          <a:blip r:embed="rId5"/>
          <a:stretch/>
        </p:blipFill>
        <p:spPr bwMode="auto">
          <a:xfrm>
            <a:off x="611560" y="4221088"/>
            <a:ext cx="2286000" cy="1714500"/>
          </a:xfrm>
          <a:prstGeom prst="rect">
            <a:avLst/>
          </a:prstGeom>
          <a:ln w="3175">
            <a:solidFill>
              <a:prstClr val="ltGray"/>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Zweige und Ausbildungsrichtungen</a:t>
            </a:r>
            <a:br>
              <a:rPr lang="de-DE"/>
            </a:br>
            <a:r>
              <a:rPr lang="de-DE"/>
              <a:t>an den beruflichen Schulen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59</a:t>
            </a:fld>
            <a:endParaRPr lang="de-DE"/>
          </a:p>
        </p:txBody>
      </p:sp>
      <p:pic>
        <p:nvPicPr>
          <p:cNvPr id="6" name="Grafik 4"/>
          <p:cNvPicPr>
            <a:picLocks noChangeAspect="1"/>
          </p:cNvPicPr>
          <p:nvPr/>
        </p:nvPicPr>
        <p:blipFill>
          <a:blip r:embed="rId2"/>
          <a:stretch/>
        </p:blipFill>
        <p:spPr bwMode="auto">
          <a:xfrm>
            <a:off x="5220072" y="1844824"/>
            <a:ext cx="1829712" cy="2366574"/>
          </a:xfrm>
          <a:prstGeom prst="rect">
            <a:avLst/>
          </a:prstGeom>
        </p:spPr>
      </p:pic>
      <p:sp>
        <p:nvSpPr>
          <p:cNvPr id="7" name="Textplatzhalter 3"/>
          <p:cNvSpPr>
            <a:spLocks/>
          </p:cNvSpPr>
          <p:nvPr/>
        </p:nvSpPr>
        <p:spPr bwMode="auto">
          <a:xfrm>
            <a:off x="395289" y="1052514"/>
            <a:ext cx="7993135" cy="3920930"/>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0" indent="0">
              <a:buNone/>
              <a:defRPr/>
            </a:pPr>
            <a:r>
              <a:rPr lang="de-DE" b="1">
                <a:solidFill>
                  <a:schemeClr val="tx2"/>
                </a:solidFill>
              </a:rPr>
              <a:t>Vielfältige Möglichkeiten an den verschiedenen Schularten:</a:t>
            </a:r>
            <a:br>
              <a:rPr lang="de-DE" b="1">
                <a:solidFill>
                  <a:schemeClr val="tx2"/>
                </a:solidFill>
              </a:rPr>
            </a:br>
            <a:endParaRPr lang="de-DE" b="1">
              <a:solidFill>
                <a:schemeClr val="tx2"/>
              </a:solidFill>
            </a:endParaRPr>
          </a:p>
          <a:p>
            <a:pPr lvl="0">
              <a:defRPr/>
            </a:pPr>
            <a:r>
              <a:rPr lang="de-DE">
                <a:solidFill>
                  <a:srgbClr val="000000"/>
                </a:solidFill>
              </a:rPr>
              <a:t>Wirtschaftsschule</a:t>
            </a:r>
            <a:endParaRPr/>
          </a:p>
          <a:p>
            <a:pPr lvl="0">
              <a:defRPr/>
            </a:pPr>
            <a:r>
              <a:rPr lang="de-DE">
                <a:solidFill>
                  <a:srgbClr val="000000"/>
                </a:solidFill>
              </a:rPr>
              <a:t>Berufsschule</a:t>
            </a:r>
            <a:endParaRPr/>
          </a:p>
          <a:p>
            <a:pPr lvl="0">
              <a:defRPr/>
            </a:pPr>
            <a:r>
              <a:rPr lang="de-DE">
                <a:solidFill>
                  <a:srgbClr val="000000"/>
                </a:solidFill>
              </a:rPr>
              <a:t>Berufsfachschule</a:t>
            </a:r>
            <a:endParaRPr/>
          </a:p>
          <a:p>
            <a:pPr lvl="0">
              <a:defRPr/>
            </a:pPr>
            <a:r>
              <a:rPr lang="de-DE">
                <a:solidFill>
                  <a:srgbClr val="000000"/>
                </a:solidFill>
              </a:rPr>
              <a:t>Fachakademie</a:t>
            </a:r>
            <a:endParaRPr/>
          </a:p>
          <a:p>
            <a:pPr lvl="0">
              <a:defRPr/>
            </a:pPr>
            <a:r>
              <a:rPr lang="de-DE">
                <a:solidFill>
                  <a:srgbClr val="000000"/>
                </a:solidFill>
              </a:rPr>
              <a:t>Fachschule</a:t>
            </a:r>
            <a:endParaRPr/>
          </a:p>
          <a:p>
            <a:pPr lvl="0">
              <a:defRPr/>
            </a:pPr>
            <a:r>
              <a:rPr lang="de-DE">
                <a:solidFill>
                  <a:srgbClr val="000000"/>
                </a:solidFill>
              </a:rPr>
              <a:t>Fachoberschule (FOS)</a:t>
            </a:r>
            <a:endParaRPr/>
          </a:p>
          <a:p>
            <a:pPr>
              <a:defRPr/>
            </a:pPr>
            <a:r>
              <a:rPr lang="de-DE">
                <a:solidFill>
                  <a:srgbClr val="000000"/>
                </a:solidFill>
              </a:rPr>
              <a:t>Berufsoberschule (BOS)</a:t>
            </a:r>
            <a:endParaRPr/>
          </a:p>
        </p:txBody>
      </p:sp>
      <p:sp>
        <p:nvSpPr>
          <p:cNvPr id="8" name="Textfeld 7">
            <a:hlinkClick r:id="rId3" action="ppaction://hlinksldjump"/>
          </p:cNvPr>
          <p:cNvSpPr>
            <a:spLocks/>
          </p:cNvSpPr>
          <p:nvPr/>
        </p:nvSpPr>
        <p:spPr bwMode="auto">
          <a:xfrm>
            <a:off x="395288" y="533995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u="sng">
                <a:solidFill>
                  <a:srgbClr val="0070C0"/>
                </a:solidFill>
                <a:hlinkClick r:id="rId4" action="ppaction://hlinksldjump" tooltip="ppaction://hlinksldjumpslide51"/>
              </a:rPr>
              <a:t>&gt; Zurück zu Übersicht: Berufliche Schulen und Abschlüsse</a:t>
            </a:r>
            <a:endParaRPr lang="de-DE">
              <a:solidFill>
                <a:srgbClr val="0070C0"/>
              </a:solidFill>
            </a:endParaRPr>
          </a:p>
        </p:txBody>
      </p:sp>
      <p:sp>
        <p:nvSpPr>
          <p:cNvPr id="11" name="Rechteck 10">
            <a:extLst>
              <a:ext uri="{FF2B5EF4-FFF2-40B4-BE49-F238E27FC236}">
                <a16:creationId xmlns:a16="http://schemas.microsoft.com/office/drawing/2014/main" id="{A6DF659D-7203-4D07-AF4F-994DE7F9D9B0}"/>
              </a:ext>
            </a:extLst>
          </p:cNvPr>
          <p:cNvSpPr/>
          <p:nvPr/>
        </p:nvSpPr>
        <p:spPr bwMode="auto">
          <a:xfrm>
            <a:off x="371683" y="5822073"/>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Abschlüsse im beruflichen Schulwesen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60</a:t>
            </a:fld>
            <a:endParaRPr lang="de-DE"/>
          </a:p>
        </p:txBody>
      </p:sp>
      <p:pic>
        <p:nvPicPr>
          <p:cNvPr id="6" name="Grafik 4" descr="Ein Bild, das Schutzbrille, Sonnenbrille enthält.&#10;&#10;Automatisch generierte Beschreibung"/>
          <p:cNvPicPr>
            <a:picLocks noChangeAspect="1"/>
          </p:cNvPicPr>
          <p:nvPr/>
        </p:nvPicPr>
        <p:blipFill>
          <a:blip r:embed="rId2"/>
          <a:stretch/>
        </p:blipFill>
        <p:spPr bwMode="auto">
          <a:xfrm>
            <a:off x="7089410" y="3961879"/>
            <a:ext cx="1721740" cy="2612295"/>
          </a:xfrm>
          <a:prstGeom prst="rect">
            <a:avLst/>
          </a:prstGeom>
        </p:spPr>
      </p:pic>
      <p:pic>
        <p:nvPicPr>
          <p:cNvPr id="7" name="Grafik 6" descr="Ein Bild, das Screenshot enthält.&#10;&#10;Automatisch generierte Beschreibung"/>
          <p:cNvPicPr>
            <a:picLocks noChangeAspect="1"/>
          </p:cNvPicPr>
          <p:nvPr/>
        </p:nvPicPr>
        <p:blipFill>
          <a:blip r:embed="rId3"/>
          <a:stretch/>
        </p:blipFill>
        <p:spPr bwMode="auto">
          <a:xfrm>
            <a:off x="431240" y="925146"/>
            <a:ext cx="6426535" cy="4969854"/>
          </a:xfrm>
          <a:prstGeom prst="rect">
            <a:avLst/>
          </a:prstGeom>
        </p:spPr>
      </p:pic>
      <p:sp>
        <p:nvSpPr>
          <p:cNvPr id="8" name="Textfeld 8">
            <a:hlinkClick r:id="rId4" action="ppaction://hlinksldjump"/>
          </p:cNvPr>
          <p:cNvSpPr>
            <a:spLocks/>
          </p:cNvSpPr>
          <p:nvPr/>
        </p:nvSpPr>
        <p:spPr bwMode="auto">
          <a:xfrm>
            <a:off x="431240" y="598289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u="sng">
                <a:solidFill>
                  <a:srgbClr val="0070C0"/>
                </a:solidFill>
                <a:hlinkClick r:id="rId5" action="ppaction://hlinksldjump" tooltip="ppaction://hlinksldjumpslide51"/>
              </a:rPr>
              <a:t>&gt; Zurück zu Übersicht: Berufliche Schulen und Abschlüsse</a:t>
            </a:r>
            <a:endParaRPr lang="de-DE">
              <a:solidFill>
                <a:srgbClr val="0070C0"/>
              </a:solidFill>
            </a:endParaRPr>
          </a:p>
        </p:txBody>
      </p:sp>
      <p:sp>
        <p:nvSpPr>
          <p:cNvPr id="10" name="Rechteck 10">
            <a:hlinkClick r:id="rId6" action="ppaction://hlinksldjump"/>
          </p:cNvPr>
          <p:cNvSpPr/>
          <p:nvPr/>
        </p:nvSpPr>
        <p:spPr bwMode="auto">
          <a:xfrm>
            <a:off x="6561816" y="2112722"/>
            <a:ext cx="2249334"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defRPr/>
            </a:pPr>
            <a:r>
              <a:rPr lang="de-DE" sz="2000" b="1">
                <a:solidFill>
                  <a:schemeClr val="bg1"/>
                </a:solidFill>
              </a:rPr>
              <a:t>Der Mittlere Schulabschluss der Berufsschule (MSB)</a:t>
            </a:r>
            <a:endParaRPr/>
          </a:p>
        </p:txBody>
      </p:sp>
      <p:sp>
        <p:nvSpPr>
          <p:cNvPr id="11" name="Rechteck 9">
            <a:extLst>
              <a:ext uri="{FF2B5EF4-FFF2-40B4-BE49-F238E27FC236}">
                <a16:creationId xmlns:a16="http://schemas.microsoft.com/office/drawing/2014/main" id="{DC52699F-B599-4D53-95B7-62416AFCE07E}"/>
              </a:ext>
            </a:extLst>
          </p:cNvPr>
          <p:cNvSpPr/>
          <p:nvPr/>
        </p:nvSpPr>
        <p:spPr bwMode="auto">
          <a:xfrm>
            <a:off x="6433576" y="1195769"/>
            <a:ext cx="2377574" cy="646331"/>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Zurück zum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
            </a:r>
            <a:b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br>
            <a:r>
              <a:rPr lang="de-DE" b="1" dirty="0">
                <a:solidFill>
                  <a:srgbClr val="0070C0"/>
                </a:solidFill>
              </a:rPr>
              <a:t>   </a:t>
            </a:r>
            <a:r>
              <a:rPr lang="de-DE" b="1" u="sng" dirty="0">
                <a:solidFill>
                  <a:srgbClr val="0070C0"/>
                </a:solidFill>
                <a:hlinkClick r:id="rId7" action="ppaction://hlinksldjump" tooltip="ppaction://hlinksldjumpslide1">
                  <a:extLst>
                    <a:ext uri="{A12FA001-AC4F-418D-AE19-62706E023703}">
                      <ahyp:hlinkClr xmlns:ahyp="http://schemas.microsoft.com/office/drawing/2018/hyperlinkcolor" xmlns="" val="tx"/>
                    </a:ext>
                  </a:extLst>
                </a:hlinkClick>
              </a:rPr>
              <a:t>Inhaltsverzeichnis</a:t>
            </a:r>
            <a:endParaRPr lang="de-DE" b="1" dirty="0">
              <a:solidFill>
                <a:srgbClr val="0070C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Der Mittlere Schulabschluss der Berufsschule (MSB)</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61</a:t>
            </a:fld>
            <a:endParaRPr lang="de-DE"/>
          </a:p>
        </p:txBody>
      </p:sp>
      <p:pic>
        <p:nvPicPr>
          <p:cNvPr id="6" name="Grafik 4" descr="Ein Bild, das dunkel, Licht, suchend, Fernsehen enthält.&#10;&#10;Automatisch generierte Beschreibung"/>
          <p:cNvPicPr>
            <a:picLocks noChangeAspect="1"/>
          </p:cNvPicPr>
          <p:nvPr/>
        </p:nvPicPr>
        <p:blipFill>
          <a:blip r:embed="rId2"/>
          <a:stretch/>
        </p:blipFill>
        <p:spPr bwMode="auto">
          <a:xfrm>
            <a:off x="6641708" y="5252776"/>
            <a:ext cx="2058001" cy="1276307"/>
          </a:xfrm>
          <a:prstGeom prst="rect">
            <a:avLst/>
          </a:prstGeom>
        </p:spPr>
      </p:pic>
      <p:sp>
        <p:nvSpPr>
          <p:cNvPr id="7" name="Textplatzhalter 3"/>
          <p:cNvSpPr>
            <a:spLocks/>
          </p:cNvSpPr>
          <p:nvPr/>
        </p:nvSpPr>
        <p:spPr bwMode="auto">
          <a:xfrm>
            <a:off x="395288" y="3461286"/>
            <a:ext cx="8389937" cy="2168303"/>
          </a:xfrm>
          <a:prstGeom prst="rect">
            <a:avLst/>
          </a:prstGeom>
        </p:spPr>
        <p:txBody>
          <a:bodyPr lIns="0" tIns="0" rIns="0" bIns="0"/>
          <a:lstStyle>
            <a:lvl1pPr marL="251996" indent="-251996" algn="l" defTabSz="914377">
              <a:lnSpc>
                <a:spcPts val="3400"/>
              </a:lnSpc>
              <a:spcBef>
                <a:spcPts val="0"/>
              </a:spcBef>
              <a:buClr>
                <a:schemeClr val="tx2"/>
              </a:buClr>
              <a:buFont typeface="Wingdings 2"/>
              <a:buChar char=""/>
              <a:defRPr sz="2000" b="0" i="0">
                <a:solidFill>
                  <a:schemeClr val="tx1"/>
                </a:solidFill>
                <a:latin typeface="Arial"/>
                <a:ea typeface="+mn-ea"/>
                <a:cs typeface="Arial"/>
              </a:defRPr>
            </a:lvl1pPr>
            <a:lvl2pPr marL="431991" indent="-251996" algn="l" defTabSz="914377">
              <a:lnSpc>
                <a:spcPts val="3400"/>
              </a:lnSpc>
              <a:spcBef>
                <a:spcPts val="0"/>
              </a:spcBef>
              <a:buClr>
                <a:schemeClr val="tx2"/>
              </a:buClr>
              <a:buFont typeface="Wingdings"/>
              <a:buChar char=""/>
              <a:defRPr sz="2000" b="0" i="0">
                <a:solidFill>
                  <a:schemeClr val="tx1"/>
                </a:solidFill>
                <a:latin typeface="Arial"/>
                <a:ea typeface="+mn-ea"/>
                <a:cs typeface="Arial"/>
              </a:defRPr>
            </a:lvl2pPr>
            <a:lvl3pPr marL="611987" indent="-251996" algn="l" defTabSz="914377">
              <a:lnSpc>
                <a:spcPts val="3400"/>
              </a:lnSpc>
              <a:spcBef>
                <a:spcPts val="0"/>
              </a:spcBef>
              <a:buClr>
                <a:schemeClr val="tx2"/>
              </a:buClr>
              <a:buFont typeface="Calibri"/>
              <a:buChar char="-"/>
              <a:defRPr sz="2000" b="0" i="0">
                <a:solidFill>
                  <a:schemeClr val="tx1"/>
                </a:solidFill>
                <a:latin typeface="Arial"/>
                <a:ea typeface="+mn-ea"/>
                <a:cs typeface="Arial"/>
              </a:defRPr>
            </a:lvl3pPr>
            <a:lvl4pPr marL="806380" indent="-269993" algn="l" defTabSz="914377">
              <a:spcBef>
                <a:spcPts val="0"/>
              </a:spcBef>
              <a:buClr>
                <a:schemeClr val="tx2"/>
              </a:buClr>
              <a:buFont typeface="Wingdings 3"/>
              <a:buChar char=""/>
              <a:defRPr sz="1400">
                <a:solidFill>
                  <a:schemeClr val="tx2"/>
                </a:solidFill>
                <a:latin typeface="+mn-lt"/>
                <a:ea typeface="+mn-ea"/>
                <a:cs typeface="+mn-cs"/>
              </a:defRPr>
            </a:lvl4pPr>
            <a:lvl5pPr marL="986375" indent="-179996" algn="l" defTabSz="914377">
              <a:spcBef>
                <a:spcPts val="336"/>
              </a:spcBef>
              <a:buClr>
                <a:schemeClr val="tx2"/>
              </a:buClr>
              <a:buFont typeface="Wingdings"/>
              <a:buChar char=""/>
              <a:defRPr sz="1400">
                <a:solidFill>
                  <a:schemeClr val="tx2"/>
                </a:solidFill>
                <a:latin typeface="+mn-lt"/>
                <a:ea typeface="+mn-ea"/>
                <a:cs typeface="+mn-cs"/>
              </a:defRPr>
            </a:lvl5pPr>
            <a:lvl6pPr marL="2514536" indent="-228594" algn="l" defTabSz="914377">
              <a:spcBef>
                <a:spcPts val="0"/>
              </a:spcBef>
              <a:buFont typeface="Arial"/>
              <a:buChar char="•"/>
              <a:defRPr sz="2000">
                <a:solidFill>
                  <a:schemeClr val="tx1"/>
                </a:solidFill>
                <a:latin typeface="+mn-lt"/>
                <a:ea typeface="+mn-ea"/>
                <a:cs typeface="+mn-cs"/>
              </a:defRPr>
            </a:lvl6pPr>
            <a:lvl7pPr marL="2971726" indent="-228594" algn="l" defTabSz="914377">
              <a:spcBef>
                <a:spcPts val="0"/>
              </a:spcBef>
              <a:buFont typeface="Arial"/>
              <a:buChar char="•"/>
              <a:defRPr sz="2000">
                <a:solidFill>
                  <a:schemeClr val="tx1"/>
                </a:solidFill>
                <a:latin typeface="+mn-lt"/>
                <a:ea typeface="+mn-ea"/>
                <a:cs typeface="+mn-cs"/>
              </a:defRPr>
            </a:lvl7pPr>
            <a:lvl8pPr marL="3428914" indent="-228594" algn="l" defTabSz="914377">
              <a:spcBef>
                <a:spcPts val="0"/>
              </a:spcBef>
              <a:buFont typeface="Arial"/>
              <a:buChar char="•"/>
              <a:defRPr sz="2000">
                <a:solidFill>
                  <a:schemeClr val="tx1"/>
                </a:solidFill>
                <a:latin typeface="+mn-lt"/>
                <a:ea typeface="+mn-ea"/>
                <a:cs typeface="+mn-cs"/>
              </a:defRPr>
            </a:lvl8pPr>
            <a:lvl9pPr marL="3886103" indent="-228594" algn="l" defTabSz="914377">
              <a:spcBef>
                <a:spcPts val="0"/>
              </a:spcBef>
              <a:buFont typeface="Arial"/>
              <a:buChar char="•"/>
              <a:defRPr sz="2000">
                <a:solidFill>
                  <a:schemeClr val="tx1"/>
                </a:solidFill>
                <a:latin typeface="+mn-lt"/>
                <a:ea typeface="+mn-ea"/>
                <a:cs typeface="+mn-cs"/>
              </a:defRPr>
            </a:lvl9pPr>
          </a:lstStyle>
          <a:p>
            <a:pPr marL="283879" indent="-283879">
              <a:lnSpc>
                <a:spcPct val="114999"/>
              </a:lnSpc>
              <a:buFont typeface="Arial"/>
              <a:buChar char="•"/>
              <a:defRPr/>
            </a:pPr>
            <a:r>
              <a:rPr lang="de-DE" dirty="0">
                <a:solidFill>
                  <a:srgbClr val="0A543E"/>
                </a:solidFill>
              </a:rPr>
              <a:t>Abschlusszeugnis der Berufsschule mit einem Mindestnotendurchschnitt von 3,0 und</a:t>
            </a:r>
          </a:p>
          <a:p>
            <a:pPr marL="283879" indent="-283879">
              <a:lnSpc>
                <a:spcPct val="114999"/>
              </a:lnSpc>
              <a:buFont typeface="Arial"/>
              <a:buChar char="•"/>
              <a:defRPr/>
            </a:pPr>
            <a:r>
              <a:rPr lang="de-DE" dirty="0">
                <a:solidFill>
                  <a:srgbClr val="0A543E"/>
                </a:solidFill>
              </a:rPr>
              <a:t>abgeschlossene Berufsausbildung und</a:t>
            </a:r>
          </a:p>
          <a:p>
            <a:pPr marL="283879" indent="-283879">
              <a:lnSpc>
                <a:spcPct val="114999"/>
              </a:lnSpc>
              <a:buFont typeface="Arial"/>
              <a:buChar char="•"/>
              <a:defRPr/>
            </a:pPr>
            <a:r>
              <a:rPr lang="de-DE" dirty="0">
                <a:solidFill>
                  <a:srgbClr val="0A543E"/>
                </a:solidFill>
              </a:rPr>
              <a:t>Nachweis ausreichender Englischkenntnisse (= Note 4) auf dem Leistungsstand eines mindestens fünfjährigen Englischunterrichts verliehen (z.B. an der Mittelschule)</a:t>
            </a:r>
          </a:p>
          <a:p>
            <a:pPr marL="0" indent="0">
              <a:buNone/>
              <a:defRPr/>
            </a:pPr>
            <a:endParaRPr lang="de-DE" dirty="0">
              <a:solidFill>
                <a:srgbClr val="000000"/>
              </a:solidFill>
            </a:endParaRPr>
          </a:p>
        </p:txBody>
      </p:sp>
      <p:sp>
        <p:nvSpPr>
          <p:cNvPr id="8" name="Textfeld 6"/>
          <p:cNvSpPr>
            <a:spLocks/>
          </p:cNvSpPr>
          <p:nvPr/>
        </p:nvSpPr>
        <p:spPr bwMode="auto">
          <a:xfrm>
            <a:off x="395288" y="1093334"/>
            <a:ext cx="8659868" cy="646331"/>
          </a:xfrm>
          <a:prstGeom prst="rect">
            <a:avLst/>
          </a:prstGeom>
          <a:noFill/>
          <a:ln w="9525">
            <a:noFill/>
          </a:ln>
        </p:spPr>
        <p:txBody>
          <a:bodyPr wrap="square">
            <a:spAutoFit/>
          </a:bodyPr>
          <a:lstStyle/>
          <a:p>
            <a:pPr>
              <a:spcAft>
                <a:spcPts val="800"/>
              </a:spcAft>
              <a:defRPr/>
            </a:pPr>
            <a:r>
              <a:rPr lang="de-DE" b="1" dirty="0">
                <a:solidFill>
                  <a:srgbClr val="000000"/>
                </a:solidFill>
                <a:latin typeface="+mj-lt"/>
                <a:ea typeface="Calibri"/>
                <a:cs typeface="Times New Roman"/>
              </a:rPr>
              <a:t>Auch wenn sich Ihr Kind erst später entwickelt, hat es über die Berufsschule</a:t>
            </a:r>
            <a:br>
              <a:rPr lang="de-DE" b="1" dirty="0">
                <a:solidFill>
                  <a:srgbClr val="000000"/>
                </a:solidFill>
                <a:latin typeface="+mj-lt"/>
                <a:ea typeface="Calibri"/>
                <a:cs typeface="Times New Roman"/>
              </a:rPr>
            </a:br>
            <a:r>
              <a:rPr lang="de-DE" b="1" dirty="0">
                <a:solidFill>
                  <a:srgbClr val="000000"/>
                </a:solidFill>
                <a:latin typeface="+mj-lt"/>
                <a:ea typeface="Calibri"/>
                <a:cs typeface="Times New Roman"/>
              </a:rPr>
              <a:t>gute Möglichkeiten zu einem Mittleren Schulabschluss zu kommen.</a:t>
            </a:r>
            <a:endParaRPr sz="1800" b="0" i="0" u="none" dirty="0">
              <a:solidFill>
                <a:srgbClr val="0A543E"/>
              </a:solidFill>
              <a:latin typeface="Arial"/>
              <a:ea typeface="Arial"/>
              <a:cs typeface="Arial"/>
            </a:endParaRPr>
          </a:p>
        </p:txBody>
      </p:sp>
      <mc:AlternateContent xmlns:mc="http://schemas.openxmlformats.org/markup-compatibility/2006">
        <mc:Choice xmlns:pslz="http://schemas.microsoft.com/office/powerpoint/2016/slidezoom" xmlns="" Requires="pslz">
          <p:graphicFrame>
            <p:nvGraphicFramePr>
              <p:cNvPr id="3" name="Folienzoom 2">
                <a:extLst>
                  <a:ext uri="{FF2B5EF4-FFF2-40B4-BE49-F238E27FC236}">
                    <a16:creationId xmlns:a16="http://schemas.microsoft.com/office/drawing/2014/main" id="{36DF101C-6C32-4E6C-87DD-985E6C93CFB9}"/>
                  </a:ext>
                </a:extLst>
              </p:cNvPr>
              <p:cNvGraphicFramePr>
                <a:graphicFrameLocks noChangeAspect="1"/>
              </p:cNvGraphicFramePr>
              <p:nvPr>
                <p:extLst>
                  <p:ext uri="{D42A27DB-BD31-4B8C-83A1-F6EECF244321}">
                    <p14:modId xmlns:p14="http://schemas.microsoft.com/office/powerpoint/2010/main" val="2391826438"/>
                  </p:ext>
                </p:extLst>
              </p:nvPr>
            </p:nvGraphicFramePr>
            <p:xfrm>
              <a:off x="6392813" y="1931303"/>
              <a:ext cx="2286000" cy="1714500"/>
            </p:xfrm>
            <a:graphic>
              <a:graphicData uri="http://schemas.microsoft.com/office/powerpoint/2016/slidezoom">
                <pslz:sldZm>
                  <pslz:sldZmObj sldId="312" cId="0">
                    <pslz:zmPr id="{B68C0B4B-69DA-4BC6-B58F-A68397596DE2}"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3" name="Folienzoom 2">
                <a:hlinkClick r:id="rId4" action="ppaction://hlinksldjump"/>
                <a:extLst>
                  <a:ext uri="{FF2B5EF4-FFF2-40B4-BE49-F238E27FC236}">
                    <a16:creationId xmlns:a16="http://schemas.microsoft.com/office/drawing/2014/main" id="{36DF101C-6C32-4E6C-87DD-985E6C93CFB9}"/>
                  </a:ext>
                </a:extLst>
              </p:cNvPr>
              <p:cNvPicPr>
                <a:picLocks noGrp="1" noRot="1" noChangeAspect="1" noMove="1" noResize="1" noEditPoints="1" noAdjustHandles="1" noChangeArrowheads="1" noChangeShapeType="1"/>
              </p:cNvPicPr>
              <p:nvPr/>
            </p:nvPicPr>
            <p:blipFill>
              <a:blip r:embed="rId5"/>
              <a:stretch>
                <a:fillRect/>
              </a:stretch>
            </p:blipFill>
            <p:spPr>
              <a:xfrm>
                <a:off x="6392813" y="1931303"/>
                <a:ext cx="2286000" cy="1714500"/>
              </a:xfrm>
              <a:prstGeom prst="rect">
                <a:avLst/>
              </a:prstGeom>
              <a:ln w="3175">
                <a:solidFill>
                  <a:prstClr val="ltGray"/>
                </a:solidFill>
              </a:ln>
            </p:spPr>
          </p:pic>
        </mc:Fallback>
      </mc:AlternateContent>
      <p:sp>
        <p:nvSpPr>
          <p:cNvPr id="12" name="Rechteck 11">
            <a:extLst>
              <a:ext uri="{FF2B5EF4-FFF2-40B4-BE49-F238E27FC236}">
                <a16:creationId xmlns:a16="http://schemas.microsoft.com/office/drawing/2014/main" id="{1FBBD6DA-B131-4C6A-8B4B-737077083449}"/>
              </a:ext>
            </a:extLst>
          </p:cNvPr>
          <p:cNvSpPr/>
          <p:nvPr/>
        </p:nvSpPr>
        <p:spPr>
          <a:xfrm>
            <a:off x="395288" y="2234630"/>
            <a:ext cx="5328840" cy="1015663"/>
          </a:xfrm>
          <a:prstGeom prst="rect">
            <a:avLst/>
          </a:prstGeom>
        </p:spPr>
        <p:txBody>
          <a:bodyPr wrap="square">
            <a:spAutoFit/>
          </a:bodyPr>
          <a:lstStyle/>
          <a:p>
            <a:pPr>
              <a:lnSpc>
                <a:spcPct val="100000"/>
              </a:lnSpc>
              <a:defRPr/>
            </a:pPr>
            <a:r>
              <a:rPr lang="de-DE" sz="2000" dirty="0">
                <a:solidFill>
                  <a:srgbClr val="0A543E"/>
                </a:solidFill>
              </a:rPr>
              <a:t>Diese Voraussetzungen zum Erreichen des </a:t>
            </a:r>
          </a:p>
          <a:p>
            <a:pPr>
              <a:lnSpc>
                <a:spcPct val="100000"/>
              </a:lnSpc>
              <a:defRPr/>
            </a:pPr>
            <a:r>
              <a:rPr lang="de-DE" sz="2000" dirty="0">
                <a:solidFill>
                  <a:srgbClr val="0A543E"/>
                </a:solidFill>
              </a:rPr>
              <a:t>Mittleren Schulabschlusses der Berufsschule </a:t>
            </a:r>
          </a:p>
          <a:p>
            <a:pPr>
              <a:lnSpc>
                <a:spcPct val="100000"/>
              </a:lnSpc>
              <a:defRPr/>
            </a:pPr>
            <a:r>
              <a:rPr lang="de-DE" sz="2000" dirty="0">
                <a:solidFill>
                  <a:srgbClr val="0A543E"/>
                </a:solidFill>
              </a:rPr>
              <a:t>lauten folgendermaßen:</a:t>
            </a:r>
          </a:p>
        </p:txBody>
      </p:sp>
      <p:sp>
        <p:nvSpPr>
          <p:cNvPr id="10" name="Textfeld 8">
            <a:hlinkClick r:id="rId6" action="ppaction://hlinksldjump"/>
            <a:extLst>
              <a:ext uri="{FF2B5EF4-FFF2-40B4-BE49-F238E27FC236}">
                <a16:creationId xmlns:a16="http://schemas.microsoft.com/office/drawing/2014/main" id="{5596872A-3E31-4E78-A76D-DAD75D498CFA}"/>
              </a:ext>
            </a:extLst>
          </p:cNvPr>
          <p:cNvSpPr>
            <a:spLocks/>
          </p:cNvSpPr>
          <p:nvPr/>
        </p:nvSpPr>
        <p:spPr bwMode="auto">
          <a:xfrm>
            <a:off x="326898" y="5607814"/>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13A87C"/>
                </a:solidFill>
              </a:rPr>
              <a:t>&gt; </a:t>
            </a:r>
            <a:r>
              <a:rPr lang="de-DE" u="sng" dirty="0">
                <a:solidFill>
                  <a:srgbClr val="0070C0"/>
                </a:solidFill>
                <a:hlinkClick r:id="rId7" action="ppaction://hlinksldjump" tooltip="ppaction://hlinksldjumpslide51"/>
              </a:rPr>
              <a:t>Zurück zu Übersicht: Berufliche Schulen und Abschlüsse</a:t>
            </a:r>
            <a:endParaRPr lang="de-DE" dirty="0">
              <a:solidFill>
                <a:srgbClr val="0070C0"/>
              </a:solidFill>
            </a:endParaRPr>
          </a:p>
        </p:txBody>
      </p:sp>
      <p:sp>
        <p:nvSpPr>
          <p:cNvPr id="11" name="Rechteck 10">
            <a:extLst>
              <a:ext uri="{FF2B5EF4-FFF2-40B4-BE49-F238E27FC236}">
                <a16:creationId xmlns:a16="http://schemas.microsoft.com/office/drawing/2014/main" id="{9932AAB3-C599-42F0-93EF-92B4BEF9BD47}"/>
              </a:ext>
            </a:extLst>
          </p:cNvPr>
          <p:cNvSpPr/>
          <p:nvPr/>
        </p:nvSpPr>
        <p:spPr bwMode="auto">
          <a:xfrm>
            <a:off x="326898" y="6073350"/>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8"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3" name="Textfeld 8">
            <a:hlinkClick r:id="rId9" action="ppaction://hlinksldjump"/>
            <a:extLst>
              <a:ext uri="{FF2B5EF4-FFF2-40B4-BE49-F238E27FC236}">
                <a16:creationId xmlns:a16="http://schemas.microsoft.com/office/drawing/2014/main" id="{D1E47771-0D4F-4A11-9DAB-2E3D07FAB695}"/>
              </a:ext>
            </a:extLst>
          </p:cNvPr>
          <p:cNvSpPr>
            <a:spLocks/>
          </p:cNvSpPr>
          <p:nvPr/>
        </p:nvSpPr>
        <p:spPr bwMode="auto">
          <a:xfrm>
            <a:off x="6516216" y="3689010"/>
            <a:ext cx="2808312" cy="82011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b="1" dirty="0">
                <a:solidFill>
                  <a:schemeClr val="tx2"/>
                </a:solidFill>
              </a:rPr>
              <a:t>&gt; </a:t>
            </a:r>
            <a:r>
              <a:rPr lang="de-DE" b="1" u="sng" dirty="0">
                <a:solidFill>
                  <a:schemeClr val="tx2"/>
                </a:solidFill>
                <a:hlinkClick r:id="rId9" action="ppaction://hlinksldjump" tooltip="ppaction://hlinksldjumpslide28"/>
              </a:rPr>
              <a:t>weiter mit </a:t>
            </a:r>
            <a:br>
              <a:rPr lang="de-DE" b="1" u="sng" dirty="0">
                <a:solidFill>
                  <a:schemeClr val="tx2"/>
                </a:solidFill>
                <a:hlinkClick r:id="rId9" action="ppaction://hlinksldjump" tooltip="ppaction://hlinksldjumpslide28"/>
              </a:rPr>
            </a:br>
            <a:r>
              <a:rPr lang="de-DE" b="1" dirty="0">
                <a:solidFill>
                  <a:schemeClr val="tx2"/>
                </a:solidFill>
              </a:rPr>
              <a:t>   </a:t>
            </a:r>
            <a:r>
              <a:rPr lang="de-DE" b="1" u="sng" dirty="0">
                <a:solidFill>
                  <a:schemeClr val="tx2"/>
                </a:solidFill>
                <a:hlinkClick r:id="rId9" action="ppaction://hlinksldjump" tooltip="ppaction://hlinksldjumpslide28"/>
              </a:rPr>
              <a:t>Fragen zum M-Zug</a:t>
            </a:r>
            <a:endParaRPr lang="de-DE" b="1" dirty="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dirty="0"/>
              <a:t>Wichtige Ansprechpartner im Übertritt</a:t>
            </a:r>
            <a:endParaRPr dirty="0"/>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62</a:t>
            </a:fld>
            <a:endParaRPr lang="de-DE"/>
          </a:p>
        </p:txBody>
      </p:sp>
      <p:pic>
        <p:nvPicPr>
          <p:cNvPr id="6" name="Grafik 4"/>
          <p:cNvPicPr>
            <a:picLocks noChangeAspect="1"/>
          </p:cNvPicPr>
          <p:nvPr/>
        </p:nvPicPr>
        <p:blipFill>
          <a:blip r:embed="rId2"/>
          <a:stretch/>
        </p:blipFill>
        <p:spPr bwMode="auto">
          <a:xfrm>
            <a:off x="7281118" y="4509120"/>
            <a:ext cx="1401635" cy="1812894"/>
          </a:xfrm>
          <a:prstGeom prst="rect">
            <a:avLst/>
          </a:prstGeom>
        </p:spPr>
      </p:pic>
      <p:sp>
        <p:nvSpPr>
          <p:cNvPr id="8" name="Textfeld 8">
            <a:hlinkClick r:id="rId3" action="ppaction://hlinksldjump"/>
          </p:cNvPr>
          <p:cNvSpPr>
            <a:spLocks/>
          </p:cNvSpPr>
          <p:nvPr/>
        </p:nvSpPr>
        <p:spPr bwMode="auto">
          <a:xfrm>
            <a:off x="486996" y="522920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defRPr/>
            </a:pPr>
            <a:r>
              <a:rPr lang="de-DE" dirty="0">
                <a:solidFill>
                  <a:srgbClr val="13A87C"/>
                </a:solidFill>
              </a:rPr>
              <a:t>&gt; </a:t>
            </a:r>
            <a:r>
              <a:rPr lang="de-DE" u="sng" dirty="0">
                <a:solidFill>
                  <a:srgbClr val="0070C0"/>
                </a:solidFill>
                <a:hlinkClick r:id="rId4" action="ppaction://hlinksldjump" tooltip="ppaction://hlinksldjumpslide51"/>
              </a:rPr>
              <a:t>Zurück zu Übersicht: Berufliche Schulen und Abschlüsse</a:t>
            </a:r>
            <a:endParaRPr lang="de-DE" dirty="0">
              <a:solidFill>
                <a:srgbClr val="0070C0"/>
              </a:solidFill>
            </a:endParaRPr>
          </a:p>
        </p:txBody>
      </p:sp>
      <p:sp>
        <p:nvSpPr>
          <p:cNvPr id="9" name="Rechteck 9"/>
          <p:cNvSpPr/>
          <p:nvPr/>
        </p:nvSpPr>
        <p:spPr bwMode="auto">
          <a:xfrm>
            <a:off x="486996" y="5694736"/>
            <a:ext cx="3743332" cy="369332"/>
          </a:xfrm>
          <a:prstGeom prst="rect">
            <a:avLst/>
          </a:prstGeom>
        </p:spPr>
        <p:txBody>
          <a:bodyPr wrap="none">
            <a:spAutoFit/>
          </a:bodyPr>
          <a:lstStyle/>
          <a:p>
            <a:pPr>
              <a:spcBef>
                <a:spcPts val="336"/>
              </a:spcBef>
              <a:buClr>
                <a:schemeClr val="tx2"/>
              </a:buClr>
              <a:defRPr/>
            </a:pPr>
            <a:r>
              <a:rPr lang="de-DE" b="1" dirty="0">
                <a:solidFill>
                  <a:srgbClr val="0070C0"/>
                </a:solidFill>
              </a:rPr>
              <a:t>&gt; </a:t>
            </a:r>
            <a:r>
              <a:rPr lang="de-DE" b="1" u="sng" dirty="0">
                <a:solidFill>
                  <a:srgbClr val="0070C0"/>
                </a:solidFill>
                <a:hlinkClick r:id="rId5"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3" name="Rechteck 2">
            <a:extLst>
              <a:ext uri="{FF2B5EF4-FFF2-40B4-BE49-F238E27FC236}">
                <a16:creationId xmlns:a16="http://schemas.microsoft.com/office/drawing/2014/main" id="{519B7C85-8388-41A3-9B4C-9710BD16F8E5}"/>
              </a:ext>
            </a:extLst>
          </p:cNvPr>
          <p:cNvSpPr/>
          <p:nvPr/>
        </p:nvSpPr>
        <p:spPr>
          <a:xfrm>
            <a:off x="461246" y="1412776"/>
            <a:ext cx="7416824" cy="3816429"/>
          </a:xfrm>
          <a:prstGeom prst="rect">
            <a:avLst/>
          </a:prstGeom>
        </p:spPr>
        <p:txBody>
          <a:bodyPr wrap="square">
            <a:spAutoFit/>
          </a:bodyPr>
          <a:lstStyle/>
          <a:p>
            <a:pPr marL="285750" indent="-285750">
              <a:lnSpc>
                <a:spcPct val="100000"/>
              </a:lnSpc>
              <a:buFont typeface="Wingdings" panose="05000000000000000000" pitchFamily="2" charset="2"/>
              <a:buChar char="ü"/>
            </a:pPr>
            <a:r>
              <a:rPr lang="de-DE" b="1" dirty="0">
                <a:solidFill>
                  <a:srgbClr val="000000"/>
                </a:solidFill>
              </a:rPr>
              <a:t>Ansprechpartner für die Beruflichen Schulen </a:t>
            </a:r>
            <a:r>
              <a:rPr lang="de-DE" dirty="0">
                <a:solidFill>
                  <a:srgbClr val="000000"/>
                </a:solidFill>
              </a:rPr>
              <a:t>finden Sie stets</a:t>
            </a:r>
            <a:br>
              <a:rPr lang="de-DE" dirty="0">
                <a:solidFill>
                  <a:srgbClr val="000000"/>
                </a:solidFill>
              </a:rPr>
            </a:br>
            <a:r>
              <a:rPr lang="de-DE" dirty="0">
                <a:solidFill>
                  <a:srgbClr val="000000"/>
                </a:solidFill>
              </a:rPr>
              <a:t>bei den jeweiligen Schulen.</a:t>
            </a:r>
            <a:br>
              <a:rPr lang="de-DE" dirty="0">
                <a:solidFill>
                  <a:srgbClr val="000000"/>
                </a:solidFill>
              </a:rPr>
            </a:br>
            <a:r>
              <a:rPr lang="de-DE" dirty="0">
                <a:solidFill>
                  <a:srgbClr val="000000"/>
                </a:solidFill>
              </a:rPr>
              <a:t>Die Wirtschaftsschulen, Berufsschulen und Beruflichen Oberschulen haben </a:t>
            </a:r>
            <a:r>
              <a:rPr lang="de-DE" b="1" dirty="0">
                <a:solidFill>
                  <a:srgbClr val="000000"/>
                </a:solidFill>
              </a:rPr>
              <a:t>Beratungslehrkräfte</a:t>
            </a:r>
            <a:r>
              <a:rPr lang="de-DE" dirty="0">
                <a:solidFill>
                  <a:srgbClr val="000000"/>
                </a:solidFill>
              </a:rPr>
              <a:t>, die Sie bei späteren Wechseln an diese Schularten gerne beraten</a:t>
            </a:r>
            <a:r>
              <a:rPr lang="de-DE" sz="2000" b="1" dirty="0">
                <a:solidFill>
                  <a:srgbClr val="000000"/>
                </a:solidFill>
              </a:rPr>
              <a:t>.</a:t>
            </a:r>
            <a:br>
              <a:rPr lang="de-DE" sz="2000" b="1" dirty="0">
                <a:solidFill>
                  <a:srgbClr val="000000"/>
                </a:solidFill>
              </a:rPr>
            </a:br>
            <a:endParaRPr lang="de-DE" sz="2000" b="1" dirty="0">
              <a:solidFill>
                <a:srgbClr val="000000"/>
              </a:solidFill>
            </a:endParaRPr>
          </a:p>
          <a:p>
            <a:pPr marL="285750" lvl="0" indent="-285750">
              <a:buFont typeface="Wingdings" panose="05000000000000000000" pitchFamily="2" charset="2"/>
              <a:buChar char="ü"/>
            </a:pPr>
            <a:r>
              <a:rPr lang="de-DE" b="1" dirty="0">
                <a:solidFill>
                  <a:srgbClr val="000000"/>
                </a:solidFill>
              </a:rPr>
              <a:t>Die Staatliche Schulberatungsstelle Oberbayern-Ost</a:t>
            </a:r>
            <a:r>
              <a:rPr lang="de-DE" sz="2000" b="1" dirty="0">
                <a:solidFill>
                  <a:srgbClr val="000000"/>
                </a:solidFill>
              </a:rPr>
              <a:t/>
            </a:r>
            <a:br>
              <a:rPr lang="de-DE" sz="2000" b="1" dirty="0">
                <a:solidFill>
                  <a:srgbClr val="000000"/>
                </a:solidFill>
              </a:rPr>
            </a:br>
            <a:r>
              <a:rPr lang="de-DE" dirty="0">
                <a:solidFill>
                  <a:srgbClr val="000000"/>
                </a:solidFill>
              </a:rPr>
              <a:t>Die Beratungslehrkräfte der jeweiligen Schularten geben Ihnen </a:t>
            </a:r>
            <a:br>
              <a:rPr lang="de-DE" dirty="0">
                <a:solidFill>
                  <a:srgbClr val="000000"/>
                </a:solidFill>
              </a:rPr>
            </a:br>
            <a:r>
              <a:rPr lang="de-DE" dirty="0">
                <a:solidFill>
                  <a:srgbClr val="000000"/>
                </a:solidFill>
              </a:rPr>
              <a:t>in schwierigen Übertrittsfragen gerne Auskunft. Über das Sekretariat</a:t>
            </a:r>
            <a:br>
              <a:rPr lang="de-DE" dirty="0">
                <a:solidFill>
                  <a:srgbClr val="000000"/>
                </a:solidFill>
              </a:rPr>
            </a:br>
            <a:r>
              <a:rPr lang="de-DE" dirty="0">
                <a:solidFill>
                  <a:srgbClr val="000000"/>
                </a:solidFill>
              </a:rPr>
              <a:t>werden Sie mit dem richtigen Ansprechpartner verbunden.</a:t>
            </a:r>
            <a:br>
              <a:rPr lang="de-DE" dirty="0">
                <a:solidFill>
                  <a:srgbClr val="000000"/>
                </a:solidFill>
              </a:rPr>
            </a:br>
            <a:r>
              <a:rPr lang="de-DE" b="1" dirty="0">
                <a:solidFill>
                  <a:srgbClr val="000000"/>
                </a:solidFill>
              </a:rPr>
              <a:t>Telefon: </a:t>
            </a:r>
            <a:r>
              <a:rPr lang="de-DE" dirty="0">
                <a:solidFill>
                  <a:srgbClr val="000000"/>
                </a:solidFill>
              </a:rPr>
              <a:t>089/ 9829 5510 </a:t>
            </a:r>
            <a:br>
              <a:rPr lang="de-DE" dirty="0">
                <a:solidFill>
                  <a:srgbClr val="000000"/>
                </a:solidFill>
              </a:rPr>
            </a:br>
            <a:r>
              <a:rPr lang="de-DE" b="1" dirty="0">
                <a:solidFill>
                  <a:srgbClr val="000000"/>
                </a:solidFill>
              </a:rPr>
              <a:t>E-Mail: </a:t>
            </a:r>
            <a:r>
              <a:rPr lang="de-DE" dirty="0">
                <a:solidFill>
                  <a:srgbClr val="000000"/>
                </a:solidFill>
                <a:hlinkClick r:id="rId6">
                  <a:extLst>
                    <a:ext uri="{A12FA001-AC4F-418D-AE19-62706E023703}">
                      <ahyp:hlinkClr xmlns:ahyp="http://schemas.microsoft.com/office/drawing/2018/hyperlinkcolor" xmlns="" val="tx"/>
                    </a:ext>
                  </a:extLst>
                </a:hlinkClick>
              </a:rPr>
              <a:t>info@sbost.de</a:t>
            </a:r>
            <a:endParaRPr lang="de-DE" sz="2000" b="1" dirty="0">
              <a:solidFill>
                <a:srgbClr val="000000"/>
              </a:solidFill>
            </a:endParaRPr>
          </a:p>
          <a:p>
            <a:pPr marL="285750" indent="-285750">
              <a:lnSpc>
                <a:spcPct val="100000"/>
              </a:lnSpc>
              <a:buFont typeface="Wingdings" panose="05000000000000000000" pitchFamily="2" charset="2"/>
              <a:buChar char="ü"/>
            </a:pPr>
            <a:endParaRPr lang="de-DE" sz="2000" b="1"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Abschlüsse an den weiterführenden Schulen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63</a:t>
            </a:fld>
            <a:endParaRPr lang="de-DE"/>
          </a:p>
        </p:txBody>
      </p:sp>
      <p:pic>
        <p:nvPicPr>
          <p:cNvPr id="6" name="Grafik 4" descr="Ein Bild, das Schutzbrille, Sonnenbrille enthält.&#10;&#10;Automatisch generierte Beschreibung"/>
          <p:cNvPicPr>
            <a:picLocks noChangeAspect="1"/>
          </p:cNvPicPr>
          <p:nvPr/>
        </p:nvPicPr>
        <p:blipFill>
          <a:blip r:embed="rId3"/>
          <a:stretch/>
        </p:blipFill>
        <p:spPr bwMode="auto">
          <a:xfrm>
            <a:off x="7572612" y="3520684"/>
            <a:ext cx="1721740" cy="2612295"/>
          </a:xfrm>
          <a:prstGeom prst="rect">
            <a:avLst/>
          </a:prstGeom>
        </p:spPr>
      </p:pic>
      <p:pic>
        <p:nvPicPr>
          <p:cNvPr id="8" name="Grafik 8" descr="Ein Bild, das Screenshot enthält.&#10;&#10;Automatisch generierte Beschreibung"/>
          <p:cNvPicPr>
            <a:picLocks noChangeAspect="1"/>
          </p:cNvPicPr>
          <p:nvPr/>
        </p:nvPicPr>
        <p:blipFill>
          <a:blip r:embed="rId4"/>
          <a:stretch/>
        </p:blipFill>
        <p:spPr bwMode="auto">
          <a:xfrm>
            <a:off x="551175" y="1412776"/>
            <a:ext cx="6901145" cy="3744416"/>
          </a:xfrm>
          <a:prstGeom prst="rect">
            <a:avLst/>
          </a:prstGeom>
        </p:spPr>
      </p:pic>
      <p:sp>
        <p:nvSpPr>
          <p:cNvPr id="2" name="Textfeld 1">
            <a:extLst>
              <a:ext uri="{FF2B5EF4-FFF2-40B4-BE49-F238E27FC236}">
                <a16:creationId xmlns:a16="http://schemas.microsoft.com/office/drawing/2014/main" id="{377F3495-F30F-48E6-AC88-96FB95A1D081}"/>
              </a:ext>
            </a:extLst>
          </p:cNvPr>
          <p:cNvSpPr txBox="1"/>
          <p:nvPr/>
        </p:nvSpPr>
        <p:spPr bwMode="auto">
          <a:xfrm>
            <a:off x="7452320" y="1773238"/>
            <a:ext cx="1614545" cy="646331"/>
          </a:xfrm>
          <a:prstGeom prst="rect">
            <a:avLst/>
          </a:prstGeom>
          <a:noFill/>
          <a:ln w="9525">
            <a:noFill/>
          </a:ln>
        </p:spPr>
        <p:txBody>
          <a:bodyPr wrap="none" rtlCol="0">
            <a:spAutoFit/>
          </a:bodyPr>
          <a:lstStyle/>
          <a:p>
            <a:r>
              <a:rPr lang="de-DE" dirty="0"/>
              <a:t>&gt; </a:t>
            </a:r>
            <a:r>
              <a:rPr lang="de-DE" dirty="0">
                <a:hlinkClick r:id="rId5" action="ppaction://hlinksldjump"/>
              </a:rPr>
              <a:t>Zusätzliche </a:t>
            </a:r>
            <a:br>
              <a:rPr lang="de-DE" dirty="0">
                <a:hlinkClick r:id="rId5" action="ppaction://hlinksldjump"/>
              </a:rPr>
            </a:br>
            <a:r>
              <a:rPr lang="de-DE" dirty="0">
                <a:hlinkClick r:id="rId5" action="ppaction://hlinksldjump"/>
              </a:rPr>
              <a:t>Informationen</a:t>
            </a:r>
            <a:endParaRPr lang="de-DE" dirty="0"/>
          </a:p>
        </p:txBody>
      </p:sp>
      <p:sp>
        <p:nvSpPr>
          <p:cNvPr id="10" name="Rechteck 9">
            <a:extLst>
              <a:ext uri="{FF2B5EF4-FFF2-40B4-BE49-F238E27FC236}">
                <a16:creationId xmlns:a16="http://schemas.microsoft.com/office/drawing/2014/main" id="{0EE4528A-53DB-48C3-B266-39BFECF7BF23}"/>
              </a:ext>
            </a:extLst>
          </p:cNvPr>
          <p:cNvSpPr/>
          <p:nvPr/>
        </p:nvSpPr>
        <p:spPr bwMode="auto">
          <a:xfrm>
            <a:off x="96780" y="5948313"/>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6"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
        <p:nvSpPr>
          <p:cNvPr id="11" name="Rechteck 9">
            <a:extLst>
              <a:ext uri="{FF2B5EF4-FFF2-40B4-BE49-F238E27FC236}">
                <a16:creationId xmlns:a16="http://schemas.microsoft.com/office/drawing/2014/main" id="{FA84E894-82DC-4D75-BB79-71F90152AB37}"/>
              </a:ext>
            </a:extLst>
          </p:cNvPr>
          <p:cNvSpPr/>
          <p:nvPr/>
        </p:nvSpPr>
        <p:spPr bwMode="auto">
          <a:xfrm>
            <a:off x="3707903" y="5380215"/>
            <a:ext cx="4230645" cy="369332"/>
          </a:xfrm>
          <a:prstGeom prst="rect">
            <a:avLst/>
          </a:prstGeom>
        </p:spPr>
        <p:txBody>
          <a:bodyPr wrap="none">
            <a:spAutoFit/>
          </a:bodyPr>
          <a:lstStyle/>
          <a:p>
            <a:pPr>
              <a:spcBef>
                <a:spcPts val="336"/>
              </a:spcBef>
              <a:buClr>
                <a:schemeClr val="tx2"/>
              </a:buClr>
              <a:defRPr/>
            </a:pPr>
            <a:r>
              <a:rPr lang="de-DE" b="1" dirty="0">
                <a:solidFill>
                  <a:srgbClr val="13A87C"/>
                </a:solidFill>
              </a:rPr>
              <a:t>&gt; </a:t>
            </a:r>
            <a:r>
              <a:rPr lang="de-DE" b="1" dirty="0">
                <a:solidFill>
                  <a:srgbClr val="13A87C"/>
                </a:solidFill>
                <a:hlinkClick r:id="rId7" action="ppaction://hlinksldjump"/>
              </a:rPr>
              <a:t>Zurück zu Abschlüsse Mittelschule</a:t>
            </a:r>
            <a:endParaRPr lang="de-DE" b="1" dirty="0">
              <a:solidFill>
                <a:srgbClr val="13A87C"/>
              </a:solidFill>
            </a:endParaRPr>
          </a:p>
        </p:txBody>
      </p:sp>
      <p:sp>
        <p:nvSpPr>
          <p:cNvPr id="12" name="Rechteck 9">
            <a:extLst>
              <a:ext uri="{FF2B5EF4-FFF2-40B4-BE49-F238E27FC236}">
                <a16:creationId xmlns:a16="http://schemas.microsoft.com/office/drawing/2014/main" id="{2E289F63-8823-41C2-8FE9-0B69398ABDDB}"/>
              </a:ext>
            </a:extLst>
          </p:cNvPr>
          <p:cNvSpPr/>
          <p:nvPr/>
        </p:nvSpPr>
        <p:spPr bwMode="auto">
          <a:xfrm>
            <a:off x="3707903" y="5738494"/>
            <a:ext cx="4115229" cy="369332"/>
          </a:xfrm>
          <a:prstGeom prst="rect">
            <a:avLst/>
          </a:prstGeom>
        </p:spPr>
        <p:txBody>
          <a:bodyPr wrap="none">
            <a:spAutoFit/>
          </a:bodyPr>
          <a:lstStyle/>
          <a:p>
            <a:pPr>
              <a:spcBef>
                <a:spcPts val="336"/>
              </a:spcBef>
              <a:buClr>
                <a:schemeClr val="tx2"/>
              </a:buClr>
              <a:defRPr/>
            </a:pPr>
            <a:r>
              <a:rPr lang="de-DE" b="1" dirty="0">
                <a:solidFill>
                  <a:srgbClr val="F8C001"/>
                </a:solidFill>
              </a:rPr>
              <a:t>&gt; </a:t>
            </a:r>
            <a:r>
              <a:rPr lang="de-DE" b="1" dirty="0">
                <a:solidFill>
                  <a:srgbClr val="F8C001"/>
                </a:solidFill>
                <a:hlinkClick r:id="rId8" action="ppaction://hlinksldjump">
                  <a:extLst>
                    <a:ext uri="{A12FA001-AC4F-418D-AE19-62706E023703}">
                      <ahyp:hlinkClr xmlns:ahyp="http://schemas.microsoft.com/office/drawing/2018/hyperlinkcolor" xmlns="" val="tx"/>
                    </a:ext>
                  </a:extLst>
                </a:hlinkClick>
              </a:rPr>
              <a:t>Zurück zu Abschlüsse Realschule</a:t>
            </a:r>
            <a:endParaRPr lang="de-DE" b="1" dirty="0">
              <a:solidFill>
                <a:srgbClr val="F8C00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Abschlüsse an den weiterführenden Schulen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64</a:t>
            </a:fld>
            <a:endParaRPr lang="de-DE"/>
          </a:p>
        </p:txBody>
      </p:sp>
      <p:pic>
        <p:nvPicPr>
          <p:cNvPr id="6" name="Grafik 4" descr="Ein Bild, das Schutzbrille, Sonnenbrille enthält.&#10;&#10;Automatisch generierte Beschreibung"/>
          <p:cNvPicPr>
            <a:picLocks noChangeAspect="1"/>
          </p:cNvPicPr>
          <p:nvPr/>
        </p:nvPicPr>
        <p:blipFill>
          <a:blip r:embed="rId3"/>
          <a:stretch/>
        </p:blipFill>
        <p:spPr bwMode="auto">
          <a:xfrm>
            <a:off x="7321455" y="3717032"/>
            <a:ext cx="1721740" cy="2612295"/>
          </a:xfrm>
          <a:prstGeom prst="rect">
            <a:avLst/>
          </a:prstGeom>
        </p:spPr>
      </p:pic>
      <p:sp>
        <p:nvSpPr>
          <p:cNvPr id="9" name="Rechteck 9"/>
          <p:cNvSpPr/>
          <p:nvPr/>
        </p:nvSpPr>
        <p:spPr bwMode="auto">
          <a:xfrm>
            <a:off x="475928" y="5541625"/>
            <a:ext cx="5949064" cy="369332"/>
          </a:xfrm>
          <a:prstGeom prst="rect">
            <a:avLst/>
          </a:prstGeom>
        </p:spPr>
        <p:txBody>
          <a:bodyPr wrap="none">
            <a:spAutoFit/>
          </a:bodyPr>
          <a:lstStyle/>
          <a:p>
            <a:pPr>
              <a:spcBef>
                <a:spcPts val="336"/>
              </a:spcBef>
              <a:buClr>
                <a:schemeClr val="tx2"/>
              </a:buClr>
              <a:defRPr/>
            </a:pPr>
            <a:r>
              <a:rPr lang="de-DE" b="1" dirty="0">
                <a:solidFill>
                  <a:srgbClr val="13A87C"/>
                </a:solidFill>
              </a:rPr>
              <a:t>&gt; </a:t>
            </a:r>
            <a:r>
              <a:rPr lang="de-DE" b="1" u="sng" dirty="0">
                <a:solidFill>
                  <a:schemeClr val="tx1">
                    <a:lumMod val="75000"/>
                    <a:lumOff val="25000"/>
                  </a:schemeClr>
                </a:solidFill>
                <a:hlinkClick r:id="rId4" action="ppaction://hlinksldjump"/>
              </a:rPr>
              <a:t>Siehe Abschlüsse über das berufliche Schulwesen</a:t>
            </a:r>
            <a:endParaRPr lang="de-DE" b="1" dirty="0">
              <a:solidFill>
                <a:schemeClr val="tx1">
                  <a:lumMod val="75000"/>
                  <a:lumOff val="25000"/>
                </a:schemeClr>
              </a:solidFill>
            </a:endParaRPr>
          </a:p>
        </p:txBody>
      </p:sp>
      <p:sp>
        <p:nvSpPr>
          <p:cNvPr id="2" name="Rechteck 1">
            <a:extLst>
              <a:ext uri="{FF2B5EF4-FFF2-40B4-BE49-F238E27FC236}">
                <a16:creationId xmlns:a16="http://schemas.microsoft.com/office/drawing/2014/main" id="{C60686F6-F206-4D6E-8983-BC8CE7E6021F}"/>
              </a:ext>
            </a:extLst>
          </p:cNvPr>
          <p:cNvSpPr/>
          <p:nvPr/>
        </p:nvSpPr>
        <p:spPr>
          <a:xfrm>
            <a:off x="319855" y="1294308"/>
            <a:ext cx="6268369" cy="4247317"/>
          </a:xfrm>
          <a:prstGeom prst="rect">
            <a:avLst/>
          </a:prstGeom>
        </p:spPr>
        <p:txBody>
          <a:bodyPr wrap="square">
            <a:spAutoFit/>
          </a:bodyPr>
          <a:lstStyle/>
          <a:p>
            <a:pPr>
              <a:defRPr/>
            </a:pPr>
            <a:r>
              <a:rPr lang="de-DE" dirty="0">
                <a:solidFill>
                  <a:srgbClr val="000000"/>
                </a:solidFill>
              </a:rPr>
              <a:t>Anhand dieser Grafik wird deutlich, dass man an jeder Schule nach dem erfolgreichen Absolvieren der 9. Klasse den erfolgreichen Mittelschulabschluss erhält und nach der bestandenen 10. Klasse den Mittleren Schulabschluss erwirbt. </a:t>
            </a:r>
            <a:endParaRPr lang="de-DE" dirty="0"/>
          </a:p>
          <a:p>
            <a:pPr>
              <a:defRPr/>
            </a:pPr>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eine Errungenschaft des Bayerischen Schulsystems, sind sie gleichwertig und ermöglichen immer wieder ein Weiterlernen für diejenigen Schüler, die das mögen. </a:t>
            </a:r>
            <a:endParaRPr lang="de-DE" dirty="0"/>
          </a:p>
        </p:txBody>
      </p:sp>
      <mc:AlternateContent xmlns:mc="http://schemas.openxmlformats.org/markup-compatibility/2006">
        <mc:Choice xmlns:pslz="http://schemas.microsoft.com/office/powerpoint/2016/slidezoom" xmlns="" Requires="pslz">
          <p:graphicFrame>
            <p:nvGraphicFramePr>
              <p:cNvPr id="10" name="Folienzoom 9">
                <a:extLst>
                  <a:ext uri="{FF2B5EF4-FFF2-40B4-BE49-F238E27FC236}">
                    <a16:creationId xmlns:a16="http://schemas.microsoft.com/office/drawing/2014/main" id="{40E43872-3A18-403C-86DB-2FD7315D0C64}"/>
                  </a:ext>
                </a:extLst>
              </p:cNvPr>
              <p:cNvGraphicFramePr>
                <a:graphicFrameLocks noChangeAspect="1"/>
              </p:cNvGraphicFramePr>
              <p:nvPr>
                <p:extLst>
                  <p:ext uri="{D42A27DB-BD31-4B8C-83A1-F6EECF244321}">
                    <p14:modId xmlns:p14="http://schemas.microsoft.com/office/powerpoint/2010/main" val="1919844471"/>
                  </p:ext>
                </p:extLst>
              </p:nvPr>
            </p:nvGraphicFramePr>
            <p:xfrm>
              <a:off x="6588224" y="1628800"/>
              <a:ext cx="2286000" cy="1714500"/>
            </p:xfrm>
            <a:graphic>
              <a:graphicData uri="http://schemas.microsoft.com/office/powerpoint/2016/slidezoom">
                <pslz:sldZm>
                  <pslz:sldZmObj sldId="315" cId="0">
                    <pslz:zmPr id="{8BD3282B-9317-4639-BA28-59181267B153}"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10" name="Folienzoom 9">
                <a:hlinkClick r:id="rId6" action="ppaction://hlinksldjump"/>
                <a:extLst>
                  <a:ext uri="{FF2B5EF4-FFF2-40B4-BE49-F238E27FC236}">
                    <a16:creationId xmlns:a16="http://schemas.microsoft.com/office/drawing/2014/main" id="{40E43872-3A18-403C-86DB-2FD7315D0C64}"/>
                  </a:ext>
                </a:extLst>
              </p:cNvPr>
              <p:cNvPicPr>
                <a:picLocks noGrp="1" noRot="1" noChangeAspect="1" noMove="1" noResize="1" noEditPoints="1" noAdjustHandles="1" noChangeArrowheads="1" noChangeShapeType="1"/>
              </p:cNvPicPr>
              <p:nvPr/>
            </p:nvPicPr>
            <p:blipFill>
              <a:blip r:embed="rId7"/>
              <a:stretch>
                <a:fillRect/>
              </a:stretch>
            </p:blipFill>
            <p:spPr>
              <a:xfrm>
                <a:off x="6588224" y="1628800"/>
                <a:ext cx="2286000" cy="1714500"/>
              </a:xfrm>
              <a:prstGeom prst="rect">
                <a:avLst/>
              </a:prstGeom>
              <a:ln w="3175">
                <a:solidFill>
                  <a:prstClr val="ltGray"/>
                </a:solidFill>
              </a:ln>
            </p:spPr>
          </p:pic>
        </mc:Fallback>
      </mc:AlternateContent>
      <p:sp>
        <p:nvSpPr>
          <p:cNvPr id="11" name="Rechteck 9">
            <a:extLst>
              <a:ext uri="{FF2B5EF4-FFF2-40B4-BE49-F238E27FC236}">
                <a16:creationId xmlns:a16="http://schemas.microsoft.com/office/drawing/2014/main" id="{A8F3A70E-4129-4DA8-A197-B545D6E7E2F0}"/>
              </a:ext>
            </a:extLst>
          </p:cNvPr>
          <p:cNvSpPr/>
          <p:nvPr/>
        </p:nvSpPr>
        <p:spPr bwMode="auto">
          <a:xfrm>
            <a:off x="475928" y="5957664"/>
            <a:ext cx="3743332" cy="369332"/>
          </a:xfrm>
          <a:prstGeom prst="rect">
            <a:avLst/>
          </a:prstGeom>
        </p:spPr>
        <p:txBody>
          <a:bodyPr wrap="none">
            <a:spAutoFit/>
          </a:bodyPr>
          <a:lstStyle/>
          <a:p>
            <a:pPr>
              <a:spcBef>
                <a:spcPts val="336"/>
              </a:spcBef>
              <a:buClr>
                <a:schemeClr val="tx2"/>
              </a:buClr>
              <a:defRPr/>
            </a:pPr>
            <a:r>
              <a:rPr lang="de-DE" b="1" dirty="0">
                <a:solidFill>
                  <a:srgbClr val="6D87C1"/>
                </a:solidFill>
              </a:rPr>
              <a:t>&gt; </a:t>
            </a:r>
            <a:r>
              <a:rPr lang="de-DE" b="1" u="sng" dirty="0">
                <a:solidFill>
                  <a:srgbClr val="0070C0"/>
                </a:solidFill>
                <a:hlinkClick r:id="rId8" action="ppaction://hlinksldjump" tooltip="ppaction://hlinksldjumpslide1">
                  <a:extLst>
                    <a:ext uri="{A12FA001-AC4F-418D-AE19-62706E023703}">
                      <ahyp:hlinkClr xmlns:ahyp="http://schemas.microsoft.com/office/drawing/2018/hyperlinkcolor" xmlns="" val="tx"/>
                    </a:ext>
                  </a:extLst>
                </a:hlinkClick>
              </a:rPr>
              <a:t>Zurück zum Inhaltsverzeichnis</a:t>
            </a:r>
            <a:endParaRPr lang="de-DE" b="1" dirty="0">
              <a:solidFill>
                <a:srgbClr val="0070C0"/>
              </a:solidFill>
            </a:endParaRPr>
          </a:p>
        </p:txBody>
      </p:sp>
    </p:spTree>
    <p:extLst>
      <p:ext uri="{BB962C8B-B14F-4D97-AF65-F5344CB8AC3E}">
        <p14:creationId xmlns:p14="http://schemas.microsoft.com/office/powerpoint/2010/main" val="310898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http://schemas.openxmlformats.org/officeDocument/2006/math" xmlns:w="http://schemas.openxmlformats.org/wordprocessingml/2006/main">
      <p:transition spd="slow" advClick="1">
        <p:fade thruBlk="0"/>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2"/>
          <p:cNvSpPr>
            <a:spLocks noGrp="1"/>
          </p:cNvSpPr>
          <p:nvPr>
            <p:ph type="sldNum" sz="quarter" idx="10"/>
          </p:nvPr>
        </p:nvSpPr>
        <p:spPr bwMode="auto"/>
        <p:txBody>
          <a:bodyPr/>
          <a:lstStyle/>
          <a:p>
            <a:pPr>
              <a:defRPr/>
            </a:pPr>
            <a:fld id="{8C64713B-5F6B-B14E-A375-FB73041371F3}" type="slidenum">
              <a:rPr lang="de-DE"/>
              <a:t>65</a:t>
            </a:fld>
            <a:endParaRPr lang="de-DE"/>
          </a:p>
        </p:txBody>
      </p:sp>
      <p:pic>
        <p:nvPicPr>
          <p:cNvPr id="5" name="Grafik 4" descr="Ein Bild, das draußen, Drachen, fliegend, Wasser enthält.&#10;&#10;Automatisch generierte Beschreibung">
            <a:hlinkClick r:id="rId2" action="ppaction://hlinksldjump"/>
          </p:cNvPr>
          <p:cNvPicPr>
            <a:picLocks noChangeAspect="1"/>
          </p:cNvPicPr>
          <p:nvPr/>
        </p:nvPicPr>
        <p:blipFill>
          <a:blip r:embed="rId3"/>
          <a:stretch/>
        </p:blipFill>
        <p:spPr bwMode="auto">
          <a:xfrm>
            <a:off x="-107949" y="-12066"/>
            <a:ext cx="9982836" cy="7041465"/>
          </a:xfrm>
          <a:prstGeom prst="rect">
            <a:avLst/>
          </a:prstGeom>
        </p:spPr>
      </p:pic>
      <p:sp>
        <p:nvSpPr>
          <p:cNvPr id="6" name="Titel 1"/>
          <p:cNvSpPr>
            <a:spLocks noGrp="1"/>
          </p:cNvSpPr>
          <p:nvPr>
            <p:ph type="title"/>
          </p:nvPr>
        </p:nvSpPr>
        <p:spPr bwMode="auto">
          <a:xfrm>
            <a:off x="395288" y="188640"/>
            <a:ext cx="6859481" cy="3162230"/>
          </a:xfrm>
        </p:spPr>
        <p:txBody>
          <a:bodyPr/>
          <a:lstStyle/>
          <a:p>
            <a:pPr>
              <a:defRPr/>
            </a:pPr>
            <a:r>
              <a:rPr lang="de-DE" sz="3600" dirty="0">
                <a:solidFill>
                  <a:schemeClr val="bg1"/>
                </a:solidFill>
              </a:rPr>
              <a:t>Wir wünschen Ihnen allen</a:t>
            </a:r>
            <a:br>
              <a:rPr lang="de-DE" sz="3600" dirty="0">
                <a:solidFill>
                  <a:schemeClr val="bg1"/>
                </a:solidFill>
              </a:rPr>
            </a:br>
            <a:r>
              <a:rPr lang="de-DE" sz="3600" dirty="0">
                <a:solidFill>
                  <a:schemeClr val="bg1"/>
                </a:solidFill>
              </a:rPr>
              <a:t>eine gute Entscheidung</a:t>
            </a:r>
            <a:br>
              <a:rPr lang="de-DE" sz="3600" dirty="0">
                <a:solidFill>
                  <a:schemeClr val="bg1"/>
                </a:solidFill>
              </a:rPr>
            </a:br>
            <a:r>
              <a:rPr lang="de-DE" sz="3600" dirty="0">
                <a:solidFill>
                  <a:schemeClr val="bg1"/>
                </a:solidFill>
              </a:rPr>
              <a:t>für die weitere Schullaufbahn</a:t>
            </a:r>
            <a:br>
              <a:rPr lang="de-DE" sz="3600" dirty="0">
                <a:solidFill>
                  <a:schemeClr val="bg1"/>
                </a:solidFill>
              </a:rPr>
            </a:br>
            <a:r>
              <a:rPr lang="de-DE" sz="3600" dirty="0">
                <a:solidFill>
                  <a:schemeClr val="bg1"/>
                </a:solidFill>
              </a:rPr>
              <a:t>Ihres Kindes</a:t>
            </a:r>
            <a:r>
              <a:rPr lang="de-DE" sz="4000" dirty="0">
                <a:solidFill>
                  <a:schemeClr val="bg1"/>
                </a:solidFill>
              </a:rPr>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800"/>
              <a:t>Woran erkenne ich, an welcher Schule mein Kind „richtig“ ist?</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6</a:t>
            </a:fld>
            <a:endParaRPr lang="de-DE"/>
          </a:p>
        </p:txBody>
      </p:sp>
      <p:pic>
        <p:nvPicPr>
          <p:cNvPr id="6" name="Grafik 4" descr="Ein Bild, das Foto, dunkel, Licht, schwarz enthält.&#10;&#10;Automatisch generierte Beschreibung"/>
          <p:cNvPicPr>
            <a:picLocks noChangeAspect="1"/>
          </p:cNvPicPr>
          <p:nvPr/>
        </p:nvPicPr>
        <p:blipFill>
          <a:blip r:embed="rId2"/>
          <a:stretch/>
        </p:blipFill>
        <p:spPr bwMode="auto">
          <a:xfrm>
            <a:off x="8092712" y="5085499"/>
            <a:ext cx="992874" cy="1261971"/>
          </a:xfrm>
          <a:prstGeom prst="rect">
            <a:avLst/>
          </a:prstGeom>
        </p:spPr>
      </p:pic>
      <p:sp>
        <p:nvSpPr>
          <p:cNvPr id="7" name="Rechteck 16"/>
          <p:cNvSpPr/>
          <p:nvPr/>
        </p:nvSpPr>
        <p:spPr bwMode="auto">
          <a:xfrm>
            <a:off x="584610" y="956252"/>
            <a:ext cx="7848872" cy="3139321"/>
          </a:xfrm>
          <a:prstGeom prst="rect">
            <a:avLst/>
          </a:prstGeom>
        </p:spPr>
        <p:txBody>
          <a:bodyPr wrap="square">
            <a:spAutoFit/>
          </a:bodyPr>
          <a:lstStyle/>
          <a:p>
            <a:pPr>
              <a:defRPr/>
            </a:pPr>
            <a:r>
              <a:rPr lang="de-DE" dirty="0"/>
              <a:t>Bedenken Sie, dass es meist mehrere „richtige“ Möglichkeiten für Ihr Kind gibt. </a:t>
            </a:r>
            <a:br>
              <a:rPr lang="de-DE" dirty="0"/>
            </a:br>
            <a:r>
              <a:rPr lang="de-DE" dirty="0"/>
              <a:t>Die Noten haben sich über die Jahre als guter Indikator für das Gelingen an den Schularten erwiesen. Jedoch kennen Sie Ihr Kind am besten. Folgende Fragen können Ihnen als Entscheidungshilfe dienen:</a:t>
            </a:r>
            <a:br>
              <a:rPr lang="de-DE" dirty="0"/>
            </a:br>
            <a:r>
              <a:rPr lang="de-DE" dirty="0"/>
              <a:t>Wie sehr benötigt ihr Kind Erfolgserlebnisse um motiviert zu lernen? </a:t>
            </a:r>
            <a:br>
              <a:rPr lang="de-DE" dirty="0"/>
            </a:br>
            <a:r>
              <a:rPr lang="de-DE" dirty="0"/>
              <a:t>Wie sehr mag sich Ihr Kind in Aufgaben vertiefen? </a:t>
            </a:r>
            <a:br>
              <a:rPr lang="de-DE" dirty="0"/>
            </a:br>
            <a:r>
              <a:rPr lang="de-DE" dirty="0"/>
              <a:t>In welchen Fächern hat es noch Unsicherheiten, wo hat es Stärken? </a:t>
            </a:r>
            <a:br>
              <a:rPr lang="de-DE" dirty="0"/>
            </a:br>
            <a:r>
              <a:rPr lang="de-DE" dirty="0"/>
              <a:t>Ihr Kind kann die oben genannten Notendurchschnitte auch mit der Note 4 erreichen. Bedenken Sie, wie es an einer Schule mit höheren theoretischen Anforderungen zurechtkommt.</a:t>
            </a:r>
          </a:p>
        </p:txBody>
      </p:sp>
      <p:pic>
        <p:nvPicPr>
          <p:cNvPr id="8" name="Folienzoom 6">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
        <p:nvSpPr>
          <p:cNvPr id="2" name="Textfeld 1">
            <a:extLst>
              <a:ext uri="{FF2B5EF4-FFF2-40B4-BE49-F238E27FC236}">
                <a16:creationId xmlns:a16="http://schemas.microsoft.com/office/drawing/2014/main" id="{92A44405-1926-471D-ABA5-E112E360FD46}"/>
              </a:ext>
            </a:extLst>
          </p:cNvPr>
          <p:cNvSpPr txBox="1"/>
          <p:nvPr/>
        </p:nvSpPr>
        <p:spPr bwMode="auto">
          <a:xfrm>
            <a:off x="2987824" y="4039146"/>
            <a:ext cx="5770096" cy="2800767"/>
          </a:xfrm>
          <a:prstGeom prst="rect">
            <a:avLst/>
          </a:prstGeom>
          <a:noFill/>
          <a:ln w="9525">
            <a:noFill/>
          </a:ln>
        </p:spPr>
        <p:txBody>
          <a:bodyPr wrap="square" rtlCol="0">
            <a:spAutoFit/>
          </a:bodyPr>
          <a:lstStyle/>
          <a:p>
            <a:r>
              <a:rPr lang="de-DE" sz="1400" i="1" u="sng" dirty="0"/>
              <a:t>Ein Beispiel:</a:t>
            </a:r>
            <a:br>
              <a:rPr lang="de-DE" sz="1400" i="1" u="sng" dirty="0"/>
            </a:br>
            <a:r>
              <a:rPr lang="de-DE" sz="1400" i="1" dirty="0"/>
              <a:t>Die Schülerin hat einen Notendurchschnitt von 2,66. Die HA machen oft viel Mühe und belasten auch die Familie. Die Schülerin ist etwas ängstlich und zurückhaltend und sozial sehr engagiert.</a:t>
            </a:r>
            <a:br>
              <a:rPr lang="de-DE" sz="1400" i="1" dirty="0"/>
            </a:br>
            <a:r>
              <a:rPr lang="de-DE" sz="1400" i="1" dirty="0"/>
              <a:t>Zusammen mit den Eltern entscheiden sie sich für die Mittelschule, damit dem Mädchen noch etwas Zeit bleibt, selbstsicherer zu werden. Sie könnte nach der 5. Klasse immer noch auf die RS wechseln </a:t>
            </a:r>
            <a:br>
              <a:rPr lang="de-DE" sz="1400" i="1" dirty="0"/>
            </a:br>
            <a:r>
              <a:rPr lang="de-DE" sz="1400" i="1" dirty="0"/>
              <a:t>oder nach der 6. Klasse den M-Zug besuchen </a:t>
            </a:r>
            <a:br>
              <a:rPr lang="de-DE" sz="1400" i="1" dirty="0"/>
            </a:br>
            <a:r>
              <a:rPr lang="de-DE" sz="1400" i="1" dirty="0"/>
              <a:t>oder mit der Berufsschule den Mittleren Schulabschluss </a:t>
            </a:r>
            <a:br>
              <a:rPr lang="de-DE" sz="1400" i="1" dirty="0"/>
            </a:br>
            <a:r>
              <a:rPr lang="de-DE" sz="1400" i="1" dirty="0"/>
              <a:t>erwerben. Es gibt immer wieder viele Möglichkeiten am </a:t>
            </a:r>
            <a:br>
              <a:rPr lang="de-DE" sz="1400" i="1" dirty="0"/>
            </a:br>
            <a:r>
              <a:rPr lang="de-DE" sz="1400" i="1" dirty="0"/>
              <a:t>schulischen Weg etwas zu verändern. &gt; </a:t>
            </a:r>
            <a:r>
              <a:rPr lang="de-DE" dirty="0"/>
              <a:t/>
            </a:r>
            <a:br>
              <a:rPr lang="de-DE" dirty="0"/>
            </a:b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800"/>
              <a:t>Was mache ich, wenn wir eine „falsche“ Entscheidung treffen?</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7</a:t>
            </a:fld>
            <a:endParaRPr lang="de-DE"/>
          </a:p>
        </p:txBody>
      </p:sp>
      <p:pic>
        <p:nvPicPr>
          <p:cNvPr id="6" name="Grafik 4" descr="Ein Bild, das Foto, dunkel, Licht, schwarz enthält.&#10;&#10;Automatisch generierte Beschreibung"/>
          <p:cNvPicPr>
            <a:picLocks noChangeAspect="1"/>
          </p:cNvPicPr>
          <p:nvPr/>
        </p:nvPicPr>
        <p:blipFill>
          <a:blip r:embed="rId2"/>
          <a:stretch/>
        </p:blipFill>
        <p:spPr bwMode="auto">
          <a:xfrm>
            <a:off x="7321994" y="4797425"/>
            <a:ext cx="992874" cy="1261971"/>
          </a:xfrm>
          <a:prstGeom prst="rect">
            <a:avLst/>
          </a:prstGeom>
        </p:spPr>
      </p:pic>
      <p:sp>
        <p:nvSpPr>
          <p:cNvPr id="7" name="Rechteck 16"/>
          <p:cNvSpPr/>
          <p:nvPr/>
        </p:nvSpPr>
        <p:spPr bwMode="auto">
          <a:xfrm>
            <a:off x="465996" y="1205751"/>
            <a:ext cx="7848872" cy="2862322"/>
          </a:xfrm>
          <a:prstGeom prst="rect">
            <a:avLst/>
          </a:prstGeom>
        </p:spPr>
        <p:txBody>
          <a:bodyPr wrap="square">
            <a:spAutoFit/>
          </a:bodyPr>
          <a:lstStyle/>
          <a:p>
            <a:pPr>
              <a:defRPr/>
            </a:pPr>
            <a:r>
              <a:rPr lang="de-DE" dirty="0"/>
              <a:t>Das bayerische Schulsystem bietet viele Möglichkeiten. Über jede Schulart stehen Wege hin zu allen Schulabschlüssen offen bis einschließlich dem Abitur. Das zeigt sich auch an den Laufbahnen vieler erfolgreicher Schülerinnen und Schüler aus allen Schularten.</a:t>
            </a:r>
            <a:br>
              <a:rPr lang="de-DE" dirty="0"/>
            </a:br>
            <a:endParaRPr dirty="0"/>
          </a:p>
          <a:p>
            <a:pPr>
              <a:defRPr/>
            </a:pPr>
            <a:r>
              <a:rPr lang="de-DE" dirty="0"/>
              <a:t>Falls Ihr Kind an einer Schule nicht mehr so erfolgreich lernen kann, sprechen Sie frühzeitig mit der Beratungslehrkraft der Schule. Diese kann Möglichkeiten aufzeigen, wie das Lernen wieder gelingt oder auch Wechselmöglichkeiten an andere Schulen aufzeigen.</a:t>
            </a:r>
            <a:endParaRPr dirty="0"/>
          </a:p>
          <a:p>
            <a:pPr>
              <a:defRPr/>
            </a:pPr>
            <a:r>
              <a:rPr lang="de-DE" dirty="0"/>
              <a:t>Je früher Sie einen Wechsel anstreben, umso leichter ist dieser möglich.</a:t>
            </a:r>
            <a:endParaRPr dirty="0"/>
          </a:p>
        </p:txBody>
      </p:sp>
      <p:pic>
        <p:nvPicPr>
          <p:cNvPr id="8" name="Folienzoom 6">
            <a:hlinkClick r:id="rId3" action="ppaction://hlinksldjump"/>
          </p:cNvPr>
          <p:cNvPicPr>
            <a:picLocks noGrp="1" noRot="1" noChangeAspect="1" noMove="1" noResize="1" noEditPoints="1" noAdjustHandles="1" noChangeArrowheads="1" noChangeShapeType="1"/>
          </p:cNvPicPr>
          <p:nvPr/>
        </p:nvPicPr>
        <p:blipFill>
          <a:blip r:embed="rId4"/>
          <a:stretch/>
        </p:blipFill>
        <p:spPr bwMode="auto">
          <a:xfrm>
            <a:off x="611560" y="4221088"/>
            <a:ext cx="2286000" cy="1714500"/>
          </a:xfrm>
          <a:prstGeom prst="rect">
            <a:avLst/>
          </a:prstGeom>
          <a:ln w="3175">
            <a:solidFill>
              <a:prstClr val="ltGray"/>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sz="2800"/>
              <a:t>Allgemeine Fragen zum Übertritt</a:t>
            </a:r>
            <a:endParaRPr/>
          </a:p>
        </p:txBody>
      </p:sp>
      <p:sp>
        <p:nvSpPr>
          <p:cNvPr id="5" name="Foliennummernplatzhalter 2"/>
          <p:cNvSpPr>
            <a:spLocks noGrp="1"/>
          </p:cNvSpPr>
          <p:nvPr>
            <p:ph type="sldNum" sz="quarter" idx="10"/>
          </p:nvPr>
        </p:nvSpPr>
        <p:spPr bwMode="auto"/>
        <p:txBody>
          <a:bodyPr/>
          <a:lstStyle/>
          <a:p>
            <a:pPr>
              <a:defRPr/>
            </a:pPr>
            <a:fld id="{8C64713B-5F6B-B14E-A375-FB73041371F3}" type="slidenum">
              <a:rPr lang="de-DE"/>
              <a:t>8</a:t>
            </a:fld>
            <a:endParaRPr lang="de-DE"/>
          </a:p>
        </p:txBody>
      </p:sp>
      <p:sp>
        <p:nvSpPr>
          <p:cNvPr id="6" name="Textfeld 3"/>
          <p:cNvSpPr>
            <a:spLocks/>
          </p:cNvSpPr>
          <p:nvPr/>
        </p:nvSpPr>
        <p:spPr bwMode="auto">
          <a:xfrm>
            <a:off x="333055" y="1054994"/>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2" action="ppaction://hlinksldjump" tooltip="ppaction://hlinksldjumpslide9"/>
              </a:rPr>
              <a:t>Wann ist der Termin für das Übertrittszeugnis?</a:t>
            </a:r>
            <a:endParaRPr lang="de-DE" sz="2400">
              <a:solidFill>
                <a:schemeClr val="tx2"/>
              </a:solidFill>
            </a:endParaRPr>
          </a:p>
        </p:txBody>
      </p:sp>
      <p:sp>
        <p:nvSpPr>
          <p:cNvPr id="7" name="Textfeld 16"/>
          <p:cNvSpPr>
            <a:spLocks/>
          </p:cNvSpPr>
          <p:nvPr/>
        </p:nvSpPr>
        <p:spPr bwMode="auto">
          <a:xfrm>
            <a:off x="333054" y="1810178"/>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3" action="ppaction://hlinksldjump" tooltip="ppaction://hlinksldjumpslide10"/>
              </a:rPr>
              <a:t>Wo findet die Einschreibung statt?</a:t>
            </a:r>
            <a:endParaRPr lang="de-DE" sz="2400">
              <a:solidFill>
                <a:schemeClr val="tx2"/>
              </a:solidFill>
            </a:endParaRPr>
          </a:p>
        </p:txBody>
      </p:sp>
      <p:sp>
        <p:nvSpPr>
          <p:cNvPr id="8" name="Textfeld 17"/>
          <p:cNvSpPr>
            <a:spLocks/>
          </p:cNvSpPr>
          <p:nvPr/>
        </p:nvSpPr>
        <p:spPr bwMode="auto">
          <a:xfrm>
            <a:off x="391384" y="4236015"/>
            <a:ext cx="734569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4" action="ppaction://hlinksldjump" tooltip="ppaction://hlinksldjumpslide12"/>
              </a:rPr>
              <a:t>Was muss zur Einschreibung mitgebracht werden?</a:t>
            </a:r>
            <a:endParaRPr lang="de-DE" sz="2400">
              <a:solidFill>
                <a:schemeClr val="tx2"/>
              </a:solidFill>
            </a:endParaRPr>
          </a:p>
        </p:txBody>
      </p:sp>
      <p:sp>
        <p:nvSpPr>
          <p:cNvPr id="9" name="Textfeld 18"/>
          <p:cNvSpPr>
            <a:spLocks/>
          </p:cNvSpPr>
          <p:nvPr/>
        </p:nvSpPr>
        <p:spPr bwMode="auto">
          <a:xfrm>
            <a:off x="368406" y="3376944"/>
            <a:ext cx="714543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4" action="ppaction://hlinksldjump" tooltip="ppaction://hlinksldjumpslide12"/>
              </a:rPr>
              <a:t>Muss das Kind bei der Einschreibung dabei sein?</a:t>
            </a:r>
            <a:endParaRPr lang="de-DE" sz="2400">
              <a:solidFill>
                <a:schemeClr val="tx2"/>
              </a:solidFill>
            </a:endParaRPr>
          </a:p>
        </p:txBody>
      </p:sp>
      <p:sp>
        <p:nvSpPr>
          <p:cNvPr id="10" name="Textfeld 19"/>
          <p:cNvSpPr>
            <a:spLocks/>
          </p:cNvSpPr>
          <p:nvPr/>
        </p:nvSpPr>
        <p:spPr bwMode="auto">
          <a:xfrm>
            <a:off x="368406" y="2570495"/>
            <a:ext cx="6859481"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5" action="ppaction://hlinksldjump" tooltip="ppaction://hlinksldjumpslide11"/>
              </a:rPr>
              <a:t>Wann findet die Einschreibung statt?</a:t>
            </a:r>
            <a:endParaRPr lang="de-DE" sz="2400">
              <a:solidFill>
                <a:schemeClr val="tx2"/>
              </a:solidFill>
            </a:endParaRPr>
          </a:p>
        </p:txBody>
      </p:sp>
      <p:sp>
        <p:nvSpPr>
          <p:cNvPr id="11" name="Textfeld 20"/>
          <p:cNvSpPr>
            <a:spLocks/>
          </p:cNvSpPr>
          <p:nvPr/>
        </p:nvSpPr>
        <p:spPr bwMode="auto">
          <a:xfrm>
            <a:off x="416080" y="5043030"/>
            <a:ext cx="7903559"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6" action="ppaction://hlinksldjump" tooltip="ppaction://hlinksldjumpslide13"/>
              </a:rPr>
              <a:t>Wie erhalte ich nötige Vorinformation von der Schule?</a:t>
            </a:r>
            <a:endParaRPr lang="de-DE" sz="2400">
              <a:solidFill>
                <a:schemeClr val="tx2"/>
              </a:solidFill>
            </a:endParaRPr>
          </a:p>
        </p:txBody>
      </p:sp>
      <p:pic>
        <p:nvPicPr>
          <p:cNvPr id="12" name="Folienzoom 7">
            <a:hlinkClick r:id="rId7" action="ppaction://hlinksldjump"/>
          </p:cNvPr>
          <p:cNvPicPr>
            <a:picLocks noGrp="1" noRot="1" noChangeAspect="1" noMove="1" noResize="1" noEditPoints="1" noAdjustHandles="1" noChangeArrowheads="1" noChangeShapeType="1"/>
          </p:cNvPicPr>
          <p:nvPr/>
        </p:nvPicPr>
        <p:blipFill>
          <a:blip r:embed="rId8"/>
          <a:stretch/>
        </p:blipFill>
        <p:spPr bwMode="auto">
          <a:xfrm>
            <a:off x="6120241" y="1624563"/>
            <a:ext cx="2286000" cy="1714500"/>
          </a:xfrm>
          <a:prstGeom prst="rect">
            <a:avLst/>
          </a:prstGeom>
          <a:ln w="3175">
            <a:solidFill>
              <a:prstClr val="ltGray"/>
            </a:solidFill>
          </a:ln>
        </p:spPr>
      </p:pic>
      <p:sp>
        <p:nvSpPr>
          <p:cNvPr id="13" name="Textfeld 10"/>
          <p:cNvSpPr>
            <a:spLocks/>
          </p:cNvSpPr>
          <p:nvPr/>
        </p:nvSpPr>
        <p:spPr bwMode="auto">
          <a:xfrm>
            <a:off x="402782" y="5803006"/>
            <a:ext cx="7345693" cy="914400"/>
          </a:xfrm>
          <a:prstGeom prst="rect">
            <a:avLst/>
          </a:prstGeom>
          <a:noFill/>
          <a:ln w="9525">
            <a:noFill/>
          </a:ln>
        </p:spPr>
        <p:txBody>
          <a:bodyPr wrap="none" lIns="75600" tIns="75600" rIns="75600" bIns="75600" rtlCol="0">
            <a:noAutofit/>
          </a:bodyPr>
          <a:lstStyle/>
          <a:p>
            <a:pPr>
              <a:spcBef>
                <a:spcPts val="336"/>
              </a:spcBef>
              <a:buClr>
                <a:schemeClr val="tx2"/>
              </a:buClr>
              <a:defRPr/>
            </a:pPr>
            <a:r>
              <a:rPr lang="de-DE" sz="2400">
                <a:solidFill>
                  <a:schemeClr val="tx2"/>
                </a:solidFill>
              </a:rPr>
              <a:t>- </a:t>
            </a:r>
            <a:r>
              <a:rPr lang="de-DE" sz="2400" u="sng">
                <a:solidFill>
                  <a:schemeClr val="tx2"/>
                </a:solidFill>
                <a:hlinkClick r:id="rId9" action="ppaction://hlinksldjump" tooltip="ppaction://hlinksldjumpslide14"/>
              </a:rPr>
              <a:t>Wird der Schulweg bezahlt?</a:t>
            </a:r>
            <a:endParaRPr lang="de-DE" sz="2400">
              <a:solidFill>
                <a:schemeClr val="tx2"/>
              </a:solidFill>
            </a:endParaRPr>
          </a:p>
        </p:txBody>
      </p:sp>
    </p:spTree>
  </p:cSld>
  <p:clrMapOvr>
    <a:masterClrMapping/>
  </p:clrMapOvr>
</p:sld>
</file>

<file path=ppt/theme/theme1.xml><?xml version="1.0" encoding="utf-8"?>
<a:theme xmlns:a="http://schemas.openxmlformats.org/drawingml/2006/main" name="Schulberatungsstelle blau">
  <a:themeElements>
    <a:clrScheme name="Schulberatungsstelle blau">
      <a:dk1>
        <a:srgbClr val="18234C"/>
      </a:dk1>
      <a:lt1>
        <a:srgbClr val="FFFFFF"/>
      </a:lt1>
      <a:dk2>
        <a:srgbClr val="2F4697"/>
      </a:dk2>
      <a:lt2>
        <a:srgbClr val="FFFFFF"/>
      </a:lt2>
      <a:accent1>
        <a:srgbClr val="18234C"/>
      </a:accent1>
      <a:accent2>
        <a:srgbClr val="2F4697"/>
      </a:accent2>
      <a:accent3>
        <a:srgbClr val="8290C1"/>
      </a:accent3>
      <a:accent4>
        <a:srgbClr val="D5DAEA"/>
      </a:accent4>
      <a:accent5>
        <a:srgbClr val="999999"/>
      </a:accent5>
      <a:accent6>
        <a:srgbClr val="D2D2D2"/>
      </a:accent6>
      <a:hlink>
        <a:srgbClr val="2F4697"/>
      </a:hlink>
      <a:folHlink>
        <a:srgbClr val="8290C1"/>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2.xml><?xml version="1.0" encoding="utf-8"?>
<a:theme xmlns:a="http://schemas.openxmlformats.org/drawingml/2006/main" name="1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3.xml><?xml version="1.0" encoding="utf-8"?>
<a:theme xmlns:a="http://schemas.openxmlformats.org/drawingml/2006/main" name="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4.xml><?xml version="1.0" encoding="utf-8"?>
<a:theme xmlns:a="http://schemas.openxmlformats.org/drawingml/2006/main" name="2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5.xml><?xml version="1.0" encoding="utf-8"?>
<a:theme xmlns:a="http://schemas.openxmlformats.org/drawingml/2006/main" name="Schulberatungsstelle gelb">
  <a:themeElements>
    <a:clrScheme name="Schulberatungsstelle gelb">
      <a:dk1>
        <a:srgbClr val="7F6B27"/>
      </a:dk1>
      <a:lt1>
        <a:srgbClr val="FFFFFF"/>
      </a:lt1>
      <a:dk2>
        <a:srgbClr val="FED64E"/>
      </a:dk2>
      <a:lt2>
        <a:srgbClr val="FFFFFF"/>
      </a:lt2>
      <a:accent1>
        <a:srgbClr val="7F6B27"/>
      </a:accent1>
      <a:accent2>
        <a:srgbClr val="FED64E"/>
      </a:accent2>
      <a:accent3>
        <a:srgbClr val="FEE695"/>
      </a:accent3>
      <a:accent4>
        <a:srgbClr val="FFF6E1"/>
      </a:accent4>
      <a:accent5>
        <a:srgbClr val="999999"/>
      </a:accent5>
      <a:accent6>
        <a:srgbClr val="D2D2D2"/>
      </a:accent6>
      <a:hlink>
        <a:srgbClr val="FED64E"/>
      </a:hlink>
      <a:folHlink>
        <a:srgbClr val="FEE695"/>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6.xml><?xml version="1.0" encoding="utf-8"?>
<a:theme xmlns:a="http://schemas.openxmlformats.org/drawingml/2006/main" name="Schulberatungsstelle rot">
  <a:themeElements>
    <a:clrScheme name="Schulberatungsstelle rot">
      <a:dk1>
        <a:srgbClr val="731A12"/>
      </a:dk1>
      <a:lt1>
        <a:srgbClr val="FFFFFF"/>
      </a:lt1>
      <a:dk2>
        <a:srgbClr val="E63423"/>
      </a:dk2>
      <a:lt2>
        <a:srgbClr val="FFFFFF"/>
      </a:lt2>
      <a:accent1>
        <a:srgbClr val="731A12"/>
      </a:accent1>
      <a:accent2>
        <a:srgbClr val="E63423"/>
      </a:accent2>
      <a:accent3>
        <a:srgbClr val="F0857B"/>
      </a:accent3>
      <a:accent4>
        <a:srgbClr val="FAD6D3"/>
      </a:accent4>
      <a:accent5>
        <a:srgbClr val="999999"/>
      </a:accent5>
      <a:accent6>
        <a:srgbClr val="D2D2D2"/>
      </a:accent6>
      <a:hlink>
        <a:srgbClr val="E63423"/>
      </a:hlink>
      <a:folHlink>
        <a:srgbClr val="F0857B"/>
      </a:folHlink>
    </a:clrScheme>
    <a:fontScheme name="Arial">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ln w="9525">
          <a:noFill/>
        </a:ln>
      </a:spPr>
      <a:bodyPr/>
      <a:lstStyle/>
    </a:txDef>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Schulberatungsstelle</Template>
  <TotalTime>0</TotalTime>
  <Words>7929</Words>
  <Application>Microsoft Office PowerPoint</Application>
  <DocSecurity>0</DocSecurity>
  <PresentationFormat>Bildschirmpräsentation (4:3)</PresentationFormat>
  <Paragraphs>607</Paragraphs>
  <Slides>66</Slides>
  <Notes>16</Notes>
  <HiddenSlides>0</HiddenSlides>
  <MMClips>0</MMClips>
  <ScaleCrop>false</ScaleCrop>
  <HeadingPairs>
    <vt:vector size="8" baseType="variant">
      <vt:variant>
        <vt:lpstr>Verwendete Schriftarten</vt:lpstr>
      </vt:variant>
      <vt:variant>
        <vt:i4>6</vt:i4>
      </vt:variant>
      <vt:variant>
        <vt:lpstr>Design</vt:lpstr>
      </vt:variant>
      <vt:variant>
        <vt:i4>6</vt:i4>
      </vt:variant>
      <vt:variant>
        <vt:lpstr>Eingebettete OLE-Server</vt:lpstr>
      </vt:variant>
      <vt:variant>
        <vt:i4>1</vt:i4>
      </vt:variant>
      <vt:variant>
        <vt:lpstr>Folientitel</vt:lpstr>
      </vt:variant>
      <vt:variant>
        <vt:i4>66</vt:i4>
      </vt:variant>
    </vt:vector>
  </HeadingPairs>
  <TitlesOfParts>
    <vt:vector size="79" baseType="lpstr">
      <vt:lpstr>Arial</vt:lpstr>
      <vt:lpstr>Calibri</vt:lpstr>
      <vt:lpstr>Times New Roman</vt:lpstr>
      <vt:lpstr>Wingdings</vt:lpstr>
      <vt:lpstr>Wingdings 2</vt:lpstr>
      <vt:lpstr>Wingdings 3</vt:lpstr>
      <vt:lpstr>Schulberatungsstelle blau</vt:lpstr>
      <vt:lpstr>1_Schulberatungsstelle grün</vt:lpstr>
      <vt:lpstr>Schulberatungsstelle grün</vt:lpstr>
      <vt:lpstr>2_Schulberatungsstelle grün</vt:lpstr>
      <vt:lpstr>Schulberatungsstelle gelb</vt:lpstr>
      <vt:lpstr>Schulberatungsstelle rot</vt:lpstr>
      <vt:lpstr>oleObj</vt:lpstr>
      <vt:lpstr>PowerPoint-Präsentation</vt:lpstr>
      <vt:lpstr>Inhaltsverzeichnis – Fragen zum Übertritt</vt:lpstr>
      <vt:lpstr>Entscheidungshilfen zum Übertritt</vt:lpstr>
      <vt:lpstr>Mit welchen Noten kann ich welche Schule erreichen?</vt:lpstr>
      <vt:lpstr>Kann man die 4. Klasse auch wiederholen?</vt:lpstr>
      <vt:lpstr>Wie können wir als Eltern mitentscheiden?</vt:lpstr>
      <vt:lpstr>Woran erkenne ich, an welcher Schule mein Kind „richtig“ ist?</vt:lpstr>
      <vt:lpstr>Was mache ich, wenn wir eine „falsche“ Entscheidung treffen?</vt:lpstr>
      <vt:lpstr>Allgemeine Fragen zum Übertritt</vt:lpstr>
      <vt:lpstr>Wann ist der Termin für das Übertrittszeugnis?</vt:lpstr>
      <vt:lpstr>Wo findet die Einschreibung statt? Muss mein Kind bei der Einschreibung dabei sein?</vt:lpstr>
      <vt:lpstr>Wann findet die Einschreibung statt?</vt:lpstr>
      <vt:lpstr>Was muss zur Einschreibung mitgebracht werden?</vt:lpstr>
      <vt:lpstr>Wie erhalte ich nötige Vorinformationen von der Schule?</vt:lpstr>
      <vt:lpstr>Schulwegbeförderung: Wird der Bus bzw. Zug zur weiterführenden Schule bezahlt?</vt:lpstr>
      <vt:lpstr>Fragen zum Probeunterricht</vt:lpstr>
      <vt:lpstr>Wann und wo findet der Probeunterricht statt?</vt:lpstr>
      <vt:lpstr>Wie läuft der Probeunterricht ab? </vt:lpstr>
      <vt:lpstr> Wann ist der Probeunterricht bestanden?</vt:lpstr>
      <vt:lpstr>Wann ist die Teilnahme am Probeunterricht sinnvoll?</vt:lpstr>
      <vt:lpstr>Beispielaufgaben für den Probeunterricht?</vt:lpstr>
      <vt:lpstr>PowerPoint-Präsentation</vt:lpstr>
      <vt:lpstr>Welche Ziele werden an der Mittelschule verfolgt?</vt:lpstr>
      <vt:lpstr>Wie unterstützt die Mittelschule Schülerinnen und Schüler der 5. Klasse?</vt:lpstr>
      <vt:lpstr>Was erwartet die Mittelschule von Ihren Schülerinnen und Schülern, was dürfen Sie von der Mittelschule erwarten?</vt:lpstr>
      <vt:lpstr>Was erwartet die Mittelschule von Ihren Schülerinnen und Schülern, was dürfen Sie von der Mittelschule erwarten?</vt:lpstr>
      <vt:lpstr>Zweige und Ausbildungsrichtungen an der Mittelschule</vt:lpstr>
      <vt:lpstr>Zweige und Ausbildungsrichtungen an der Mittelschule</vt:lpstr>
      <vt:lpstr>Die Projektprüfung an der Mittelschule</vt:lpstr>
      <vt:lpstr>Fragen zum M-Zug an der Mittelschule</vt:lpstr>
      <vt:lpstr>Was versteht man unter „M-Zug“?</vt:lpstr>
      <vt:lpstr>Was sind die Voraussetzungen zum Erreichen  des M-Zuges? </vt:lpstr>
      <vt:lpstr>Kann ich auch später auf den M-Zug wechseln?</vt:lpstr>
      <vt:lpstr>Die Vorbereitungsklasse („9+2“) – eine weitere Möglichkeit zum Mittleren Schulabschluss</vt:lpstr>
      <vt:lpstr>Ist der Mittlere Schulabschluss der  Mittelschule gleichwertig?</vt:lpstr>
      <vt:lpstr>Abschlüsse über die Mittelschule</vt:lpstr>
      <vt:lpstr>Abschlüsse über die Mittelschule</vt:lpstr>
      <vt:lpstr>Ansprechpartner für den Übertritt</vt:lpstr>
      <vt:lpstr>Fragen zur Realschule - Übersicht</vt:lpstr>
      <vt:lpstr>Welche Ziele verfolgt die Realschule?</vt:lpstr>
      <vt:lpstr>Wie unterstützt die Realschule Schülerinnen und Schüler der 5. Klasse?</vt:lpstr>
      <vt:lpstr>Erwartungen an der Realschule</vt:lpstr>
      <vt:lpstr>Was erwartet die Realschule von ihren Schülerinnen und Schülern, was dürfen Sie von der Realschule erwarten?</vt:lpstr>
      <vt:lpstr>Was erwartet die Realschule von ihren Schülerinnen und Schülern, was dürfen Sie von der Realschule erwarten?</vt:lpstr>
      <vt:lpstr>Zweige und Ausbildungsrichtungen an der Realschule</vt:lpstr>
      <vt:lpstr>Zweige und Ausbildungsrichtungen an der Realschule</vt:lpstr>
      <vt:lpstr>Anschlussmöglichkeiten nach der Realschule </vt:lpstr>
      <vt:lpstr>Ansprechpartner für den Übertritt</vt:lpstr>
      <vt:lpstr>Fragen zum Gymnasium - Übersicht</vt:lpstr>
      <vt:lpstr>Welche Ziele verfolgt das Gymnasium?</vt:lpstr>
      <vt:lpstr>Wie unterstützt das Gymnasium Schülerinnen und Schüler der 5. Klasse?</vt:lpstr>
      <vt:lpstr>Was erwartet das Gymnasium von seinen Schülerinnen und Schülern, was dürfen Sie vom Gymnasium erwarten?</vt:lpstr>
      <vt:lpstr>Zweige und Ausbildungsrichtungen am Gymnasium</vt:lpstr>
      <vt:lpstr>Zweige und Ausbildungsrichtungen am Gymnasium – genaue Erläuterung</vt:lpstr>
      <vt:lpstr>Wichtige Ansprechpartner für den Übertritt</vt:lpstr>
      <vt:lpstr>Ergänzend: Berufliche Schulen und Abschlüsse</vt:lpstr>
      <vt:lpstr>Ziele der Wirtschaftsschule</vt:lpstr>
      <vt:lpstr>Ziele der weiteren beruflichen Schulen</vt:lpstr>
      <vt:lpstr>Erwartungen im beruflichen Schulwesen</vt:lpstr>
      <vt:lpstr>Zweige und Ausbildungsrichtungen an den beruflichen Schulen</vt:lpstr>
      <vt:lpstr>Abschlüsse im beruflichen Schulwesen</vt:lpstr>
      <vt:lpstr>Der Mittlere Schulabschluss der Berufsschule (MSB)</vt:lpstr>
      <vt:lpstr>Wichtige Ansprechpartner im Übertritt</vt:lpstr>
      <vt:lpstr>Abschlüsse an den weiterführenden Schulen</vt:lpstr>
      <vt:lpstr>Abschlüsse an den weiterführenden Schulen</vt:lpstr>
      <vt:lpstr>Wir wünschen Ihnen allen eine gute Entscheidung für die weitere Schullaufbahn Ihres Kindes!</vt:lpstr>
    </vt:vector>
  </TitlesOfParts>
  <Manager/>
  <Company>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 Johannes B. Berentzen</dc:creator>
  <cp:keywords/>
  <dc:description/>
  <cp:lastModifiedBy>snadmin</cp:lastModifiedBy>
  <cp:revision>441</cp:revision>
  <dcterms:created xsi:type="dcterms:W3CDTF">2019-10-20T13:25:17Z</dcterms:created>
  <dcterms:modified xsi:type="dcterms:W3CDTF">2021-10-26T08:45:01Z</dcterms:modified>
  <cp:category/>
  <dc:identifier/>
  <cp:contentStatus/>
  <dc:language/>
  <cp:version/>
</cp:coreProperties>
</file>